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2076138457" r:id="rId5"/>
    <p:sldId id="2076138479" r:id="rId6"/>
    <p:sldId id="2076138466" r:id="rId7"/>
    <p:sldId id="2076138468" r:id="rId8"/>
    <p:sldId id="2076138470" r:id="rId9"/>
    <p:sldId id="2076138467" r:id="rId10"/>
    <p:sldId id="2076138469" r:id="rId11"/>
    <p:sldId id="2076138495" r:id="rId12"/>
    <p:sldId id="2076138471" r:id="rId13"/>
    <p:sldId id="2076138481" r:id="rId14"/>
    <p:sldId id="2076138480" r:id="rId15"/>
    <p:sldId id="2076138482" r:id="rId16"/>
    <p:sldId id="2076138483" r:id="rId17"/>
    <p:sldId id="2076138499" r:id="rId18"/>
    <p:sldId id="2076138486" r:id="rId19"/>
    <p:sldId id="2076138490" r:id="rId20"/>
    <p:sldId id="2076138484" r:id="rId21"/>
    <p:sldId id="2076138489" r:id="rId22"/>
    <p:sldId id="2076138491" r:id="rId23"/>
    <p:sldId id="2076138492" r:id="rId24"/>
    <p:sldId id="2076138493" r:id="rId25"/>
    <p:sldId id="2076138473" r:id="rId26"/>
    <p:sldId id="2076138500" r:id="rId27"/>
    <p:sldId id="2076138496" r:id="rId28"/>
    <p:sldId id="2076138497" r:id="rId29"/>
    <p:sldId id="2076138498" r:id="rId30"/>
    <p:sldId id="2076138474" r:id="rId31"/>
    <p:sldId id="2076138494" r:id="rId32"/>
    <p:sldId id="2076138477" r:id="rId33"/>
    <p:sldId id="2076138478" r:id="rId34"/>
    <p:sldId id="2076138458" r:id="rId35"/>
    <p:sldId id="2076138475" r:id="rId36"/>
    <p:sldId id="2076138419" r:id="rId37"/>
    <p:sldId id="2076138420"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95"/>
            <p14:sldId id="2076138471"/>
            <p14:sldId id="2076138481"/>
            <p14:sldId id="2076138480"/>
            <p14:sldId id="2076138482"/>
            <p14:sldId id="2076138483"/>
            <p14:sldId id="2076138499"/>
            <p14:sldId id="2076138486"/>
            <p14:sldId id="2076138490"/>
            <p14:sldId id="2076138484"/>
            <p14:sldId id="2076138489"/>
            <p14:sldId id="2076138491"/>
            <p14:sldId id="2076138492"/>
            <p14:sldId id="2076138493"/>
            <p14:sldId id="2076138473"/>
            <p14:sldId id="2076138500"/>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73" autoAdjust="0"/>
    <p:restoredTop sz="73699" autoAdjust="0"/>
  </p:normalViewPr>
  <p:slideViewPr>
    <p:cSldViewPr snapToGrid="0">
      <p:cViewPr varScale="1">
        <p:scale>
          <a:sx n="47" d="100"/>
          <a:sy n="47" d="100"/>
        </p:scale>
        <p:origin x="1056" y="68"/>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42F09-C7D1-C64D-A7AE-4841A9915790}"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32AEF53C-3778-9B4F-AE56-A262BF8FDDFC}">
      <dgm:prSet phldrT="[Text]"/>
      <dgm:spPr/>
      <dgm:t>
        <a:bodyPr/>
        <a:lstStyle/>
        <a:p>
          <a:r>
            <a:rPr lang="en-US" dirty="0"/>
            <a:t>Select Zip Code</a:t>
          </a:r>
        </a:p>
      </dgm:t>
    </dgm:pt>
    <dgm:pt modelId="{113E5197-45E5-E946-A692-2C0267745FE0}" type="parTrans" cxnId="{69C2EFC1-FBB9-3049-84F7-DB0748C1708A}">
      <dgm:prSet/>
      <dgm:spPr/>
      <dgm:t>
        <a:bodyPr/>
        <a:lstStyle/>
        <a:p>
          <a:endParaRPr lang="en-US"/>
        </a:p>
      </dgm:t>
    </dgm:pt>
    <dgm:pt modelId="{D0F5E856-CC39-E341-ABAE-D92100E210C0}" type="sibTrans" cxnId="{69C2EFC1-FBB9-3049-84F7-DB0748C1708A}">
      <dgm:prSet/>
      <dgm:spPr/>
      <dgm:t>
        <a:bodyPr/>
        <a:lstStyle/>
        <a:p>
          <a:endParaRPr lang="en-US"/>
        </a:p>
      </dgm:t>
    </dgm:pt>
    <dgm:pt modelId="{6D9C39BF-854C-C14D-AAB2-5744CFA8405E}">
      <dgm:prSet phldrT="[Text]"/>
      <dgm:spPr/>
      <dgm:t>
        <a:bodyPr/>
        <a:lstStyle/>
        <a:p>
          <a:r>
            <a:rPr lang="en-US" dirty="0"/>
            <a:t>Create Feature &amp; Target Variables</a:t>
          </a:r>
        </a:p>
      </dgm:t>
    </dgm:pt>
    <dgm:pt modelId="{B725782E-15B2-5F40-8B3A-5E5AA727FD35}" type="parTrans" cxnId="{67FDEFA6-35AC-CA45-ADFA-4A59076E5006}">
      <dgm:prSet/>
      <dgm:spPr/>
      <dgm:t>
        <a:bodyPr/>
        <a:lstStyle/>
        <a:p>
          <a:endParaRPr lang="en-US"/>
        </a:p>
      </dgm:t>
    </dgm:pt>
    <dgm:pt modelId="{C2717C49-C57A-AB4E-91BF-B5B962DE816A}" type="sibTrans" cxnId="{67FDEFA6-35AC-CA45-ADFA-4A59076E5006}">
      <dgm:prSet/>
      <dgm:spPr/>
      <dgm:t>
        <a:bodyPr/>
        <a:lstStyle/>
        <a:p>
          <a:endParaRPr lang="en-US"/>
        </a:p>
      </dgm:t>
    </dgm:pt>
    <dgm:pt modelId="{9059DD2D-B255-AF45-9A59-5DE3D43A3C38}">
      <dgm:prSet phldrT="[Text]"/>
      <dgm:spPr/>
      <dgm:t>
        <a:bodyPr/>
        <a:lstStyle/>
        <a:p>
          <a:r>
            <a:rPr lang="en-US" dirty="0"/>
            <a:t>Split into Training and Testing Sets</a:t>
          </a:r>
        </a:p>
      </dgm:t>
    </dgm:pt>
    <dgm:pt modelId="{C2E5341C-E831-3B41-B269-C89B9EC0A7C5}" type="parTrans" cxnId="{AE7BB685-2C7D-284A-8D96-C288E37D8E95}">
      <dgm:prSet/>
      <dgm:spPr/>
      <dgm:t>
        <a:bodyPr/>
        <a:lstStyle/>
        <a:p>
          <a:endParaRPr lang="en-US"/>
        </a:p>
      </dgm:t>
    </dgm:pt>
    <dgm:pt modelId="{4EE26B51-B0EF-CC46-A406-E9565D62A3C4}" type="sibTrans" cxnId="{AE7BB685-2C7D-284A-8D96-C288E37D8E95}">
      <dgm:prSet/>
      <dgm:spPr/>
      <dgm:t>
        <a:bodyPr/>
        <a:lstStyle/>
        <a:p>
          <a:endParaRPr lang="en-US"/>
        </a:p>
      </dgm:t>
    </dgm:pt>
    <dgm:pt modelId="{C3EB325B-FD56-2745-A4BB-6C92399D1A5A}">
      <dgm:prSet/>
      <dgm:spPr/>
      <dgm:t>
        <a:bodyPr/>
        <a:lstStyle/>
        <a:p>
          <a:r>
            <a:rPr lang="en-US" dirty="0"/>
            <a:t>Linear Regression Model</a:t>
          </a:r>
        </a:p>
      </dgm:t>
    </dgm:pt>
    <dgm:pt modelId="{0DD43721-9541-C34A-B9B4-F543346FD6DC}" type="parTrans" cxnId="{B445E342-0DB3-B144-BAE5-83911073B152}">
      <dgm:prSet/>
      <dgm:spPr/>
      <dgm:t>
        <a:bodyPr/>
        <a:lstStyle/>
        <a:p>
          <a:endParaRPr lang="en-US"/>
        </a:p>
      </dgm:t>
    </dgm:pt>
    <dgm:pt modelId="{57B3C25D-7D3B-4A44-9853-990627131564}" type="sibTrans" cxnId="{B445E342-0DB3-B144-BAE5-83911073B152}">
      <dgm:prSet/>
      <dgm:spPr/>
      <dgm:t>
        <a:bodyPr/>
        <a:lstStyle/>
        <a:p>
          <a:endParaRPr lang="en-US"/>
        </a:p>
      </dgm:t>
    </dgm:pt>
    <dgm:pt modelId="{486BC64B-22CD-B04C-B285-13C65DA705A7}">
      <dgm:prSet/>
      <dgm:spPr/>
      <dgm:t>
        <a:bodyPr/>
        <a:lstStyle/>
        <a:p>
          <a:r>
            <a:rPr lang="en-US" dirty="0"/>
            <a:t>Model Training</a:t>
          </a:r>
        </a:p>
      </dgm:t>
    </dgm:pt>
    <dgm:pt modelId="{03FCE2E1-6C15-4A4A-95E2-F2785DE75204}" type="parTrans" cxnId="{66B73E6F-B29B-B14F-BF60-E3CD66C37375}">
      <dgm:prSet/>
      <dgm:spPr/>
      <dgm:t>
        <a:bodyPr/>
        <a:lstStyle/>
        <a:p>
          <a:endParaRPr lang="en-US"/>
        </a:p>
      </dgm:t>
    </dgm:pt>
    <dgm:pt modelId="{2EF10860-DF20-1945-8A51-46672ADD67A1}" type="sibTrans" cxnId="{66B73E6F-B29B-B14F-BF60-E3CD66C37375}">
      <dgm:prSet/>
      <dgm:spPr/>
      <dgm:t>
        <a:bodyPr/>
        <a:lstStyle/>
        <a:p>
          <a:endParaRPr lang="en-US"/>
        </a:p>
      </dgm:t>
    </dgm:pt>
    <dgm:pt modelId="{8948AD49-CD66-EF42-9609-FC4560911692}">
      <dgm:prSet/>
      <dgm:spPr/>
      <dgm:t>
        <a:bodyPr/>
        <a:lstStyle/>
        <a:p>
          <a:r>
            <a:rPr lang="en-US" dirty="0"/>
            <a:t>Prediction</a:t>
          </a:r>
        </a:p>
      </dgm:t>
    </dgm:pt>
    <dgm:pt modelId="{6AF72C1D-EAB4-0D4B-8364-8E0793CDDBA1}" type="parTrans" cxnId="{1A6DE1C0-C647-CA48-8664-ED228206D365}">
      <dgm:prSet/>
      <dgm:spPr/>
      <dgm:t>
        <a:bodyPr/>
        <a:lstStyle/>
        <a:p>
          <a:endParaRPr lang="en-US"/>
        </a:p>
      </dgm:t>
    </dgm:pt>
    <dgm:pt modelId="{12911775-8B86-5C46-957B-13E973EBE42B}" type="sibTrans" cxnId="{1A6DE1C0-C647-CA48-8664-ED228206D365}">
      <dgm:prSet/>
      <dgm:spPr/>
      <dgm:t>
        <a:bodyPr/>
        <a:lstStyle/>
        <a:p>
          <a:endParaRPr lang="en-US"/>
        </a:p>
      </dgm:t>
    </dgm:pt>
    <dgm:pt modelId="{F4935AF0-1733-B144-86DB-8162E117EA67}" type="pres">
      <dgm:prSet presAssocID="{86742F09-C7D1-C64D-A7AE-4841A9915790}" presName="rootnode" presStyleCnt="0">
        <dgm:presLayoutVars>
          <dgm:chMax/>
          <dgm:chPref/>
          <dgm:dir/>
          <dgm:animLvl val="lvl"/>
        </dgm:presLayoutVars>
      </dgm:prSet>
      <dgm:spPr/>
    </dgm:pt>
    <dgm:pt modelId="{5C6A9E8D-EAA9-0E43-9870-CC93C9191143}" type="pres">
      <dgm:prSet presAssocID="{32AEF53C-3778-9B4F-AE56-A262BF8FDDFC}" presName="composite" presStyleCnt="0"/>
      <dgm:spPr/>
    </dgm:pt>
    <dgm:pt modelId="{F97CC5D6-A6CB-F34F-9082-506E82A2D782}" type="pres">
      <dgm:prSet presAssocID="{32AEF53C-3778-9B4F-AE56-A262BF8FDDFC}" presName="bentUpArrow1" presStyleLbl="alignImgPlace1" presStyleIdx="0" presStyleCnt="5"/>
      <dgm:spPr/>
    </dgm:pt>
    <dgm:pt modelId="{8E219E27-08DA-114C-8FD5-BE249A1FC3DD}" type="pres">
      <dgm:prSet presAssocID="{32AEF53C-3778-9B4F-AE56-A262BF8FDDFC}" presName="ParentText" presStyleLbl="node1" presStyleIdx="0" presStyleCnt="6">
        <dgm:presLayoutVars>
          <dgm:chMax val="1"/>
          <dgm:chPref val="1"/>
          <dgm:bulletEnabled val="1"/>
        </dgm:presLayoutVars>
      </dgm:prSet>
      <dgm:spPr/>
    </dgm:pt>
    <dgm:pt modelId="{A76A12B4-1B93-FA4A-BD1F-2736C973BF88}" type="pres">
      <dgm:prSet presAssocID="{32AEF53C-3778-9B4F-AE56-A262BF8FDDFC}" presName="ChildText" presStyleLbl="revTx" presStyleIdx="0" presStyleCnt="5">
        <dgm:presLayoutVars>
          <dgm:chMax val="0"/>
          <dgm:chPref val="0"/>
          <dgm:bulletEnabled val="1"/>
        </dgm:presLayoutVars>
      </dgm:prSet>
      <dgm:spPr/>
    </dgm:pt>
    <dgm:pt modelId="{F5948DC7-4B6A-9B40-B4AC-159C12B0FF5C}" type="pres">
      <dgm:prSet presAssocID="{D0F5E856-CC39-E341-ABAE-D92100E210C0}" presName="sibTrans" presStyleCnt="0"/>
      <dgm:spPr/>
    </dgm:pt>
    <dgm:pt modelId="{BE575972-87AF-714E-A8F1-EB23717501D8}" type="pres">
      <dgm:prSet presAssocID="{6D9C39BF-854C-C14D-AAB2-5744CFA8405E}" presName="composite" presStyleCnt="0"/>
      <dgm:spPr/>
    </dgm:pt>
    <dgm:pt modelId="{65975618-45BB-154E-85CF-C9E0488D8262}" type="pres">
      <dgm:prSet presAssocID="{6D9C39BF-854C-C14D-AAB2-5744CFA8405E}" presName="bentUpArrow1" presStyleLbl="alignImgPlace1" presStyleIdx="1" presStyleCnt="5"/>
      <dgm:spPr/>
    </dgm:pt>
    <dgm:pt modelId="{7046FB79-EF8C-EF42-B247-0D264B0176D2}" type="pres">
      <dgm:prSet presAssocID="{6D9C39BF-854C-C14D-AAB2-5744CFA8405E}" presName="ParentText" presStyleLbl="node1" presStyleIdx="1" presStyleCnt="6">
        <dgm:presLayoutVars>
          <dgm:chMax val="1"/>
          <dgm:chPref val="1"/>
          <dgm:bulletEnabled val="1"/>
        </dgm:presLayoutVars>
      </dgm:prSet>
      <dgm:spPr/>
    </dgm:pt>
    <dgm:pt modelId="{1FF1C105-21B6-C049-987D-E13B386335B8}" type="pres">
      <dgm:prSet presAssocID="{6D9C39BF-854C-C14D-AAB2-5744CFA8405E}" presName="ChildText" presStyleLbl="revTx" presStyleIdx="1" presStyleCnt="5">
        <dgm:presLayoutVars>
          <dgm:chMax val="0"/>
          <dgm:chPref val="0"/>
          <dgm:bulletEnabled val="1"/>
        </dgm:presLayoutVars>
      </dgm:prSet>
      <dgm:spPr/>
    </dgm:pt>
    <dgm:pt modelId="{7F031F5C-29E1-4244-97D9-E2496B76E839}" type="pres">
      <dgm:prSet presAssocID="{C2717C49-C57A-AB4E-91BF-B5B962DE816A}" presName="sibTrans" presStyleCnt="0"/>
      <dgm:spPr/>
    </dgm:pt>
    <dgm:pt modelId="{0E23A5E7-510F-3E4C-8CDF-51C4C31C0893}" type="pres">
      <dgm:prSet presAssocID="{9059DD2D-B255-AF45-9A59-5DE3D43A3C38}" presName="composite" presStyleCnt="0"/>
      <dgm:spPr/>
    </dgm:pt>
    <dgm:pt modelId="{B002ABCB-25FA-2A45-8BC5-FF59C2F6F7D5}" type="pres">
      <dgm:prSet presAssocID="{9059DD2D-B255-AF45-9A59-5DE3D43A3C38}" presName="bentUpArrow1" presStyleLbl="alignImgPlace1" presStyleIdx="2" presStyleCnt="5"/>
      <dgm:spPr/>
    </dgm:pt>
    <dgm:pt modelId="{2EFA7B5A-E057-A04A-B41C-CD77E0C4CDCD}" type="pres">
      <dgm:prSet presAssocID="{9059DD2D-B255-AF45-9A59-5DE3D43A3C38}" presName="ParentText" presStyleLbl="node1" presStyleIdx="2" presStyleCnt="6">
        <dgm:presLayoutVars>
          <dgm:chMax val="1"/>
          <dgm:chPref val="1"/>
          <dgm:bulletEnabled val="1"/>
        </dgm:presLayoutVars>
      </dgm:prSet>
      <dgm:spPr/>
    </dgm:pt>
    <dgm:pt modelId="{18C792ED-83E6-034A-AA6C-188A78347EA0}" type="pres">
      <dgm:prSet presAssocID="{9059DD2D-B255-AF45-9A59-5DE3D43A3C38}" presName="ChildText" presStyleLbl="revTx" presStyleIdx="2" presStyleCnt="5">
        <dgm:presLayoutVars>
          <dgm:chMax val="0"/>
          <dgm:chPref val="0"/>
          <dgm:bulletEnabled val="1"/>
        </dgm:presLayoutVars>
      </dgm:prSet>
      <dgm:spPr/>
    </dgm:pt>
    <dgm:pt modelId="{16756749-B052-6A49-85A7-03FCF9E0FE58}" type="pres">
      <dgm:prSet presAssocID="{4EE26B51-B0EF-CC46-A406-E9565D62A3C4}" presName="sibTrans" presStyleCnt="0"/>
      <dgm:spPr/>
    </dgm:pt>
    <dgm:pt modelId="{EC458F02-BDEC-8641-BF3D-2F97849F123E}" type="pres">
      <dgm:prSet presAssocID="{C3EB325B-FD56-2745-A4BB-6C92399D1A5A}" presName="composite" presStyleCnt="0"/>
      <dgm:spPr/>
    </dgm:pt>
    <dgm:pt modelId="{A7304C31-EEA4-E74B-9FEC-D811A86B1BF4}" type="pres">
      <dgm:prSet presAssocID="{C3EB325B-FD56-2745-A4BB-6C92399D1A5A}" presName="bentUpArrow1" presStyleLbl="alignImgPlace1" presStyleIdx="3" presStyleCnt="5"/>
      <dgm:spPr/>
    </dgm:pt>
    <dgm:pt modelId="{B6ECDD00-85DB-6047-AA76-2748B8C02E20}" type="pres">
      <dgm:prSet presAssocID="{C3EB325B-FD56-2745-A4BB-6C92399D1A5A}" presName="ParentText" presStyleLbl="node1" presStyleIdx="3" presStyleCnt="6">
        <dgm:presLayoutVars>
          <dgm:chMax val="1"/>
          <dgm:chPref val="1"/>
          <dgm:bulletEnabled val="1"/>
        </dgm:presLayoutVars>
      </dgm:prSet>
      <dgm:spPr/>
    </dgm:pt>
    <dgm:pt modelId="{A45D6F3C-FA3F-5C4B-AD19-9ACFCA21115A}" type="pres">
      <dgm:prSet presAssocID="{C3EB325B-FD56-2745-A4BB-6C92399D1A5A}" presName="ChildText" presStyleLbl="revTx" presStyleIdx="3" presStyleCnt="5">
        <dgm:presLayoutVars>
          <dgm:chMax val="0"/>
          <dgm:chPref val="0"/>
          <dgm:bulletEnabled val="1"/>
        </dgm:presLayoutVars>
      </dgm:prSet>
      <dgm:spPr/>
    </dgm:pt>
    <dgm:pt modelId="{D2479EC5-2899-9E47-B66A-19CD94514DE4}" type="pres">
      <dgm:prSet presAssocID="{57B3C25D-7D3B-4A44-9853-990627131564}" presName="sibTrans" presStyleCnt="0"/>
      <dgm:spPr/>
    </dgm:pt>
    <dgm:pt modelId="{BF3DD1C5-A347-F24F-B9D6-27AE3A67F9B2}" type="pres">
      <dgm:prSet presAssocID="{486BC64B-22CD-B04C-B285-13C65DA705A7}" presName="composite" presStyleCnt="0"/>
      <dgm:spPr/>
    </dgm:pt>
    <dgm:pt modelId="{B23C387A-4483-0F4C-8B34-E7388A91ACF1}" type="pres">
      <dgm:prSet presAssocID="{486BC64B-22CD-B04C-B285-13C65DA705A7}" presName="bentUpArrow1" presStyleLbl="alignImgPlace1" presStyleIdx="4" presStyleCnt="5"/>
      <dgm:spPr/>
    </dgm:pt>
    <dgm:pt modelId="{FBC56757-5591-8544-B95F-982256D86E91}" type="pres">
      <dgm:prSet presAssocID="{486BC64B-22CD-B04C-B285-13C65DA705A7}" presName="ParentText" presStyleLbl="node1" presStyleIdx="4" presStyleCnt="6">
        <dgm:presLayoutVars>
          <dgm:chMax val="1"/>
          <dgm:chPref val="1"/>
          <dgm:bulletEnabled val="1"/>
        </dgm:presLayoutVars>
      </dgm:prSet>
      <dgm:spPr/>
    </dgm:pt>
    <dgm:pt modelId="{D7FAE82B-EA39-7C42-BF50-7EBF0D6C7CD5}" type="pres">
      <dgm:prSet presAssocID="{486BC64B-22CD-B04C-B285-13C65DA705A7}" presName="ChildText" presStyleLbl="revTx" presStyleIdx="4" presStyleCnt="5">
        <dgm:presLayoutVars>
          <dgm:chMax val="0"/>
          <dgm:chPref val="0"/>
          <dgm:bulletEnabled val="1"/>
        </dgm:presLayoutVars>
      </dgm:prSet>
      <dgm:spPr/>
    </dgm:pt>
    <dgm:pt modelId="{870E40D0-FEFC-0F48-AB44-98297E937B56}" type="pres">
      <dgm:prSet presAssocID="{2EF10860-DF20-1945-8A51-46672ADD67A1}" presName="sibTrans" presStyleCnt="0"/>
      <dgm:spPr/>
    </dgm:pt>
    <dgm:pt modelId="{D98C5DC1-CBFA-5D4C-9F04-9079896EB928}" type="pres">
      <dgm:prSet presAssocID="{8948AD49-CD66-EF42-9609-FC4560911692}" presName="composite" presStyleCnt="0"/>
      <dgm:spPr/>
    </dgm:pt>
    <dgm:pt modelId="{40758605-25F4-2E49-9B48-128D1D6342CB}" type="pres">
      <dgm:prSet presAssocID="{8948AD49-CD66-EF42-9609-FC4560911692}" presName="ParentText" presStyleLbl="node1" presStyleIdx="5" presStyleCnt="6">
        <dgm:presLayoutVars>
          <dgm:chMax val="1"/>
          <dgm:chPref val="1"/>
          <dgm:bulletEnabled val="1"/>
        </dgm:presLayoutVars>
      </dgm:prSet>
      <dgm:spPr/>
    </dgm:pt>
  </dgm:ptLst>
  <dgm:cxnLst>
    <dgm:cxn modelId="{EE39B312-06A9-0F4E-87E8-D53D28B58F05}" type="presOf" srcId="{C3EB325B-FD56-2745-A4BB-6C92399D1A5A}" destId="{B6ECDD00-85DB-6047-AA76-2748B8C02E20}" srcOrd="0" destOrd="0" presId="urn:microsoft.com/office/officeart/2005/8/layout/StepDownProcess"/>
    <dgm:cxn modelId="{B445E342-0DB3-B144-BAE5-83911073B152}" srcId="{86742F09-C7D1-C64D-A7AE-4841A9915790}" destId="{C3EB325B-FD56-2745-A4BB-6C92399D1A5A}" srcOrd="3" destOrd="0" parTransId="{0DD43721-9541-C34A-B9B4-F543346FD6DC}" sibTransId="{57B3C25D-7D3B-4A44-9853-990627131564}"/>
    <dgm:cxn modelId="{66B73E6F-B29B-B14F-BF60-E3CD66C37375}" srcId="{86742F09-C7D1-C64D-A7AE-4841A9915790}" destId="{486BC64B-22CD-B04C-B285-13C65DA705A7}" srcOrd="4" destOrd="0" parTransId="{03FCE2E1-6C15-4A4A-95E2-F2785DE75204}" sibTransId="{2EF10860-DF20-1945-8A51-46672ADD67A1}"/>
    <dgm:cxn modelId="{205A7252-DEFD-514C-A237-67A081E29BF8}" type="presOf" srcId="{9059DD2D-B255-AF45-9A59-5DE3D43A3C38}" destId="{2EFA7B5A-E057-A04A-B41C-CD77E0C4CDCD}" srcOrd="0" destOrd="0" presId="urn:microsoft.com/office/officeart/2005/8/layout/StepDownProcess"/>
    <dgm:cxn modelId="{ADE1FF56-FCF5-2A45-AD8F-A3B5A3EE9670}" type="presOf" srcId="{6D9C39BF-854C-C14D-AAB2-5744CFA8405E}" destId="{7046FB79-EF8C-EF42-B247-0D264B0176D2}" srcOrd="0" destOrd="0" presId="urn:microsoft.com/office/officeart/2005/8/layout/StepDownProcess"/>
    <dgm:cxn modelId="{AE7BB685-2C7D-284A-8D96-C288E37D8E95}" srcId="{86742F09-C7D1-C64D-A7AE-4841A9915790}" destId="{9059DD2D-B255-AF45-9A59-5DE3D43A3C38}" srcOrd="2" destOrd="0" parTransId="{C2E5341C-E831-3B41-B269-C89B9EC0A7C5}" sibTransId="{4EE26B51-B0EF-CC46-A406-E9565D62A3C4}"/>
    <dgm:cxn modelId="{12B2BC9D-C404-DE45-B036-88C0278BE441}" type="presOf" srcId="{86742F09-C7D1-C64D-A7AE-4841A9915790}" destId="{F4935AF0-1733-B144-86DB-8162E117EA67}" srcOrd="0" destOrd="0" presId="urn:microsoft.com/office/officeart/2005/8/layout/StepDownProcess"/>
    <dgm:cxn modelId="{C06F74A4-7614-5546-97CE-1AF0B8974605}" type="presOf" srcId="{486BC64B-22CD-B04C-B285-13C65DA705A7}" destId="{FBC56757-5591-8544-B95F-982256D86E91}" srcOrd="0" destOrd="0" presId="urn:microsoft.com/office/officeart/2005/8/layout/StepDownProcess"/>
    <dgm:cxn modelId="{67FDEFA6-35AC-CA45-ADFA-4A59076E5006}" srcId="{86742F09-C7D1-C64D-A7AE-4841A9915790}" destId="{6D9C39BF-854C-C14D-AAB2-5744CFA8405E}" srcOrd="1" destOrd="0" parTransId="{B725782E-15B2-5F40-8B3A-5E5AA727FD35}" sibTransId="{C2717C49-C57A-AB4E-91BF-B5B962DE816A}"/>
    <dgm:cxn modelId="{C7D22DA7-0299-FC45-AE9A-2B5E84489E8F}" type="presOf" srcId="{8948AD49-CD66-EF42-9609-FC4560911692}" destId="{40758605-25F4-2E49-9B48-128D1D6342CB}" srcOrd="0" destOrd="0" presId="urn:microsoft.com/office/officeart/2005/8/layout/StepDownProcess"/>
    <dgm:cxn modelId="{AD0B0ABD-5D77-F04B-8576-5CEFC10B4060}" type="presOf" srcId="{32AEF53C-3778-9B4F-AE56-A262BF8FDDFC}" destId="{8E219E27-08DA-114C-8FD5-BE249A1FC3DD}" srcOrd="0" destOrd="0" presId="urn:microsoft.com/office/officeart/2005/8/layout/StepDownProcess"/>
    <dgm:cxn modelId="{1A6DE1C0-C647-CA48-8664-ED228206D365}" srcId="{86742F09-C7D1-C64D-A7AE-4841A9915790}" destId="{8948AD49-CD66-EF42-9609-FC4560911692}" srcOrd="5" destOrd="0" parTransId="{6AF72C1D-EAB4-0D4B-8364-8E0793CDDBA1}" sibTransId="{12911775-8B86-5C46-957B-13E973EBE42B}"/>
    <dgm:cxn modelId="{69C2EFC1-FBB9-3049-84F7-DB0748C1708A}" srcId="{86742F09-C7D1-C64D-A7AE-4841A9915790}" destId="{32AEF53C-3778-9B4F-AE56-A262BF8FDDFC}" srcOrd="0" destOrd="0" parTransId="{113E5197-45E5-E946-A692-2C0267745FE0}" sibTransId="{D0F5E856-CC39-E341-ABAE-D92100E210C0}"/>
    <dgm:cxn modelId="{422B9BA5-A8D9-E043-87BC-731960926C94}" type="presParOf" srcId="{F4935AF0-1733-B144-86DB-8162E117EA67}" destId="{5C6A9E8D-EAA9-0E43-9870-CC93C9191143}" srcOrd="0" destOrd="0" presId="urn:microsoft.com/office/officeart/2005/8/layout/StepDownProcess"/>
    <dgm:cxn modelId="{4D359535-4690-A24D-BE27-EA60FF6195D6}" type="presParOf" srcId="{5C6A9E8D-EAA9-0E43-9870-CC93C9191143}" destId="{F97CC5D6-A6CB-F34F-9082-506E82A2D782}" srcOrd="0" destOrd="0" presId="urn:microsoft.com/office/officeart/2005/8/layout/StepDownProcess"/>
    <dgm:cxn modelId="{64954D91-450E-BE47-81DF-EBCA4D08E872}" type="presParOf" srcId="{5C6A9E8D-EAA9-0E43-9870-CC93C9191143}" destId="{8E219E27-08DA-114C-8FD5-BE249A1FC3DD}" srcOrd="1" destOrd="0" presId="urn:microsoft.com/office/officeart/2005/8/layout/StepDownProcess"/>
    <dgm:cxn modelId="{B141C4F0-A878-1645-BF3D-83C544ED0A7B}" type="presParOf" srcId="{5C6A9E8D-EAA9-0E43-9870-CC93C9191143}" destId="{A76A12B4-1B93-FA4A-BD1F-2736C973BF88}" srcOrd="2" destOrd="0" presId="urn:microsoft.com/office/officeart/2005/8/layout/StepDownProcess"/>
    <dgm:cxn modelId="{F8E06302-0634-8545-B867-BE08DD854B4E}" type="presParOf" srcId="{F4935AF0-1733-B144-86DB-8162E117EA67}" destId="{F5948DC7-4B6A-9B40-B4AC-159C12B0FF5C}" srcOrd="1" destOrd="0" presId="urn:microsoft.com/office/officeart/2005/8/layout/StepDownProcess"/>
    <dgm:cxn modelId="{0634C2D1-7921-7743-90FE-282DB9104863}" type="presParOf" srcId="{F4935AF0-1733-B144-86DB-8162E117EA67}" destId="{BE575972-87AF-714E-A8F1-EB23717501D8}" srcOrd="2" destOrd="0" presId="urn:microsoft.com/office/officeart/2005/8/layout/StepDownProcess"/>
    <dgm:cxn modelId="{54EE0DEE-3163-1145-9990-68847776FD81}" type="presParOf" srcId="{BE575972-87AF-714E-A8F1-EB23717501D8}" destId="{65975618-45BB-154E-85CF-C9E0488D8262}" srcOrd="0" destOrd="0" presId="urn:microsoft.com/office/officeart/2005/8/layout/StepDownProcess"/>
    <dgm:cxn modelId="{71C698AE-6052-864E-AD5D-DA8843FE0C0F}" type="presParOf" srcId="{BE575972-87AF-714E-A8F1-EB23717501D8}" destId="{7046FB79-EF8C-EF42-B247-0D264B0176D2}" srcOrd="1" destOrd="0" presId="urn:microsoft.com/office/officeart/2005/8/layout/StepDownProcess"/>
    <dgm:cxn modelId="{E4EF818E-9298-4E42-B413-E6116C0EA064}" type="presParOf" srcId="{BE575972-87AF-714E-A8F1-EB23717501D8}" destId="{1FF1C105-21B6-C049-987D-E13B386335B8}" srcOrd="2" destOrd="0" presId="urn:microsoft.com/office/officeart/2005/8/layout/StepDownProcess"/>
    <dgm:cxn modelId="{0A4DA405-838A-2C42-98EA-2F65D5F3CF45}" type="presParOf" srcId="{F4935AF0-1733-B144-86DB-8162E117EA67}" destId="{7F031F5C-29E1-4244-97D9-E2496B76E839}" srcOrd="3" destOrd="0" presId="urn:microsoft.com/office/officeart/2005/8/layout/StepDownProcess"/>
    <dgm:cxn modelId="{B1DDD315-60FB-2343-BC8E-07954E701760}" type="presParOf" srcId="{F4935AF0-1733-B144-86DB-8162E117EA67}" destId="{0E23A5E7-510F-3E4C-8CDF-51C4C31C0893}" srcOrd="4" destOrd="0" presId="urn:microsoft.com/office/officeart/2005/8/layout/StepDownProcess"/>
    <dgm:cxn modelId="{08368C0E-98E0-CB40-BAF4-1E331D0C4274}" type="presParOf" srcId="{0E23A5E7-510F-3E4C-8CDF-51C4C31C0893}" destId="{B002ABCB-25FA-2A45-8BC5-FF59C2F6F7D5}" srcOrd="0" destOrd="0" presId="urn:microsoft.com/office/officeart/2005/8/layout/StepDownProcess"/>
    <dgm:cxn modelId="{7D511239-DBA5-674C-B4ED-7F6D96677D55}" type="presParOf" srcId="{0E23A5E7-510F-3E4C-8CDF-51C4C31C0893}" destId="{2EFA7B5A-E057-A04A-B41C-CD77E0C4CDCD}" srcOrd="1" destOrd="0" presId="urn:microsoft.com/office/officeart/2005/8/layout/StepDownProcess"/>
    <dgm:cxn modelId="{E8673AEB-ADEB-034C-85E2-E31FB1468909}" type="presParOf" srcId="{0E23A5E7-510F-3E4C-8CDF-51C4C31C0893}" destId="{18C792ED-83E6-034A-AA6C-188A78347EA0}" srcOrd="2" destOrd="0" presId="urn:microsoft.com/office/officeart/2005/8/layout/StepDownProcess"/>
    <dgm:cxn modelId="{26544C5C-4E10-2242-8254-4007C1EE00AC}" type="presParOf" srcId="{F4935AF0-1733-B144-86DB-8162E117EA67}" destId="{16756749-B052-6A49-85A7-03FCF9E0FE58}" srcOrd="5" destOrd="0" presId="urn:microsoft.com/office/officeart/2005/8/layout/StepDownProcess"/>
    <dgm:cxn modelId="{473E449A-813D-C745-BA2C-C19BDC7481DC}" type="presParOf" srcId="{F4935AF0-1733-B144-86DB-8162E117EA67}" destId="{EC458F02-BDEC-8641-BF3D-2F97849F123E}" srcOrd="6" destOrd="0" presId="urn:microsoft.com/office/officeart/2005/8/layout/StepDownProcess"/>
    <dgm:cxn modelId="{ECE228BD-DE9C-0B45-AA28-F1B3C56384A2}" type="presParOf" srcId="{EC458F02-BDEC-8641-BF3D-2F97849F123E}" destId="{A7304C31-EEA4-E74B-9FEC-D811A86B1BF4}" srcOrd="0" destOrd="0" presId="urn:microsoft.com/office/officeart/2005/8/layout/StepDownProcess"/>
    <dgm:cxn modelId="{EF0BC7F3-0A5D-E44E-BB9C-B4898BA28226}" type="presParOf" srcId="{EC458F02-BDEC-8641-BF3D-2F97849F123E}" destId="{B6ECDD00-85DB-6047-AA76-2748B8C02E20}" srcOrd="1" destOrd="0" presId="urn:microsoft.com/office/officeart/2005/8/layout/StepDownProcess"/>
    <dgm:cxn modelId="{BEE1F9D0-1CEC-2440-9C4E-2FAAA758898A}" type="presParOf" srcId="{EC458F02-BDEC-8641-BF3D-2F97849F123E}" destId="{A45D6F3C-FA3F-5C4B-AD19-9ACFCA21115A}" srcOrd="2" destOrd="0" presId="urn:microsoft.com/office/officeart/2005/8/layout/StepDownProcess"/>
    <dgm:cxn modelId="{FC494531-0A82-B748-8E85-B7D326B30684}" type="presParOf" srcId="{F4935AF0-1733-B144-86DB-8162E117EA67}" destId="{D2479EC5-2899-9E47-B66A-19CD94514DE4}" srcOrd="7" destOrd="0" presId="urn:microsoft.com/office/officeart/2005/8/layout/StepDownProcess"/>
    <dgm:cxn modelId="{939D1AF6-4AF5-0E46-A693-3987AB8BAA43}" type="presParOf" srcId="{F4935AF0-1733-B144-86DB-8162E117EA67}" destId="{BF3DD1C5-A347-F24F-B9D6-27AE3A67F9B2}" srcOrd="8" destOrd="0" presId="urn:microsoft.com/office/officeart/2005/8/layout/StepDownProcess"/>
    <dgm:cxn modelId="{C6CCBF9A-8F1C-3E47-BFBC-E106502E0462}" type="presParOf" srcId="{BF3DD1C5-A347-F24F-B9D6-27AE3A67F9B2}" destId="{B23C387A-4483-0F4C-8B34-E7388A91ACF1}" srcOrd="0" destOrd="0" presId="urn:microsoft.com/office/officeart/2005/8/layout/StepDownProcess"/>
    <dgm:cxn modelId="{41F28D3B-640A-264C-AB00-698A4B27B825}" type="presParOf" srcId="{BF3DD1C5-A347-F24F-B9D6-27AE3A67F9B2}" destId="{FBC56757-5591-8544-B95F-982256D86E91}" srcOrd="1" destOrd="0" presId="urn:microsoft.com/office/officeart/2005/8/layout/StepDownProcess"/>
    <dgm:cxn modelId="{57F0C779-631D-6547-8C4E-9AC73C93B91E}" type="presParOf" srcId="{BF3DD1C5-A347-F24F-B9D6-27AE3A67F9B2}" destId="{D7FAE82B-EA39-7C42-BF50-7EBF0D6C7CD5}" srcOrd="2" destOrd="0" presId="urn:microsoft.com/office/officeart/2005/8/layout/StepDownProcess"/>
    <dgm:cxn modelId="{DA1E8D62-89F8-AE4B-BCAD-E839660BCE61}" type="presParOf" srcId="{F4935AF0-1733-B144-86DB-8162E117EA67}" destId="{870E40D0-FEFC-0F48-AB44-98297E937B56}" srcOrd="9" destOrd="0" presId="urn:microsoft.com/office/officeart/2005/8/layout/StepDownProcess"/>
    <dgm:cxn modelId="{DB8990E6-0ACC-474C-81C6-8CB88E25350F}" type="presParOf" srcId="{F4935AF0-1733-B144-86DB-8162E117EA67}" destId="{D98C5DC1-CBFA-5D4C-9F04-9079896EB928}" srcOrd="10" destOrd="0" presId="urn:microsoft.com/office/officeart/2005/8/layout/StepDownProcess"/>
    <dgm:cxn modelId="{BF468A44-7D1D-EB45-BB59-1A4DFA5CE01B}" type="presParOf" srcId="{D98C5DC1-CBFA-5D4C-9F04-9079896EB928}" destId="{40758605-25F4-2E49-9B48-128D1D6342CB}"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CC5D6-A6CB-F34F-9082-506E82A2D782}">
      <dsp:nvSpPr>
        <dsp:cNvPr id="0" name=""/>
        <dsp:cNvSpPr/>
      </dsp:nvSpPr>
      <dsp:spPr>
        <a:xfrm rot="5400000">
          <a:off x="188705" y="5815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219E27-08DA-114C-8FD5-BE249A1FC3DD}">
      <dsp:nvSpPr>
        <dsp:cNvPr id="0" name=""/>
        <dsp:cNvSpPr/>
      </dsp:nvSpPr>
      <dsp:spPr>
        <a:xfrm>
          <a:off x="33844" y="-66445"/>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Select Zip Code</a:t>
          </a:r>
        </a:p>
      </dsp:txBody>
      <dsp:txXfrm>
        <a:off x="67472" y="-32817"/>
        <a:ext cx="916726" cy="621499"/>
      </dsp:txXfrm>
    </dsp:sp>
    <dsp:sp modelId="{A76A12B4-1B93-FA4A-BD1F-2736C973BF88}">
      <dsp:nvSpPr>
        <dsp:cNvPr id="0" name=""/>
        <dsp:cNvSpPr/>
      </dsp:nvSpPr>
      <dsp:spPr>
        <a:xfrm>
          <a:off x="1017826" y="-756"/>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65975618-45BB-154E-85CF-C9E0488D8262}">
      <dsp:nvSpPr>
        <dsp:cNvPr id="0" name=""/>
        <dsp:cNvSpPr/>
      </dsp:nvSpPr>
      <dsp:spPr>
        <a:xfrm rot="5400000">
          <a:off x="1004531" y="13552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46FB79-EF8C-EF42-B247-0D264B0176D2}">
      <dsp:nvSpPr>
        <dsp:cNvPr id="0" name=""/>
        <dsp:cNvSpPr/>
      </dsp:nvSpPr>
      <dsp:spPr>
        <a:xfrm>
          <a:off x="849669" y="707254"/>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Feature &amp; Target Variables</a:t>
          </a:r>
        </a:p>
      </dsp:txBody>
      <dsp:txXfrm>
        <a:off x="883297" y="740882"/>
        <a:ext cx="916726" cy="621499"/>
      </dsp:txXfrm>
    </dsp:sp>
    <dsp:sp modelId="{1FF1C105-21B6-C049-987D-E13B386335B8}">
      <dsp:nvSpPr>
        <dsp:cNvPr id="0" name=""/>
        <dsp:cNvSpPr/>
      </dsp:nvSpPr>
      <dsp:spPr>
        <a:xfrm>
          <a:off x="1833652" y="7729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002ABCB-25FA-2A45-8BC5-FF59C2F6F7D5}">
      <dsp:nvSpPr>
        <dsp:cNvPr id="0" name=""/>
        <dsp:cNvSpPr/>
      </dsp:nvSpPr>
      <dsp:spPr>
        <a:xfrm rot="5400000">
          <a:off x="1820357" y="21289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A7B5A-E057-A04A-B41C-CD77E0C4CDCD}">
      <dsp:nvSpPr>
        <dsp:cNvPr id="0" name=""/>
        <dsp:cNvSpPr/>
      </dsp:nvSpPr>
      <dsp:spPr>
        <a:xfrm>
          <a:off x="1665495" y="14809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Split into Training and Testing Sets</a:t>
          </a:r>
        </a:p>
      </dsp:txBody>
      <dsp:txXfrm>
        <a:off x="1699123" y="1514581"/>
        <a:ext cx="916726" cy="621499"/>
      </dsp:txXfrm>
    </dsp:sp>
    <dsp:sp modelId="{18C792ED-83E6-034A-AA6C-188A78347EA0}">
      <dsp:nvSpPr>
        <dsp:cNvPr id="0" name=""/>
        <dsp:cNvSpPr/>
      </dsp:nvSpPr>
      <dsp:spPr>
        <a:xfrm>
          <a:off x="2649477" y="15466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A7304C31-EEA4-E74B-9FEC-D811A86B1BF4}">
      <dsp:nvSpPr>
        <dsp:cNvPr id="0" name=""/>
        <dsp:cNvSpPr/>
      </dsp:nvSpPr>
      <dsp:spPr>
        <a:xfrm rot="5400000">
          <a:off x="2636182" y="29026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CDD00-85DB-6047-AA76-2748B8C02E20}">
      <dsp:nvSpPr>
        <dsp:cNvPr id="0" name=""/>
        <dsp:cNvSpPr/>
      </dsp:nvSpPr>
      <dsp:spPr>
        <a:xfrm>
          <a:off x="2481321" y="22546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Linear Regression Model</a:t>
          </a:r>
        </a:p>
      </dsp:txBody>
      <dsp:txXfrm>
        <a:off x="2514949" y="2288281"/>
        <a:ext cx="916726" cy="621499"/>
      </dsp:txXfrm>
    </dsp:sp>
    <dsp:sp modelId="{A45D6F3C-FA3F-5C4B-AD19-9ACFCA21115A}">
      <dsp:nvSpPr>
        <dsp:cNvPr id="0" name=""/>
        <dsp:cNvSpPr/>
      </dsp:nvSpPr>
      <dsp:spPr>
        <a:xfrm>
          <a:off x="3465303" y="23203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23C387A-4483-0F4C-8B34-E7388A91ACF1}">
      <dsp:nvSpPr>
        <dsp:cNvPr id="0" name=""/>
        <dsp:cNvSpPr/>
      </dsp:nvSpPr>
      <dsp:spPr>
        <a:xfrm rot="5400000">
          <a:off x="3452008" y="3676301"/>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56757-5591-8544-B95F-982256D86E91}">
      <dsp:nvSpPr>
        <dsp:cNvPr id="0" name=""/>
        <dsp:cNvSpPr/>
      </dsp:nvSpPr>
      <dsp:spPr>
        <a:xfrm>
          <a:off x="3297146" y="30283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Model Training</a:t>
          </a:r>
        </a:p>
      </dsp:txBody>
      <dsp:txXfrm>
        <a:off x="3330774" y="3061981"/>
        <a:ext cx="916726" cy="621499"/>
      </dsp:txXfrm>
    </dsp:sp>
    <dsp:sp modelId="{D7FAE82B-EA39-7C42-BF50-7EBF0D6C7CD5}">
      <dsp:nvSpPr>
        <dsp:cNvPr id="0" name=""/>
        <dsp:cNvSpPr/>
      </dsp:nvSpPr>
      <dsp:spPr>
        <a:xfrm>
          <a:off x="4281129" y="3094041"/>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40758605-25F4-2E49-9B48-128D1D6342CB}">
      <dsp:nvSpPr>
        <dsp:cNvPr id="0" name=""/>
        <dsp:cNvSpPr/>
      </dsp:nvSpPr>
      <dsp:spPr>
        <a:xfrm>
          <a:off x="4112972" y="3802052"/>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146600" y="3835680"/>
        <a:ext cx="916726" cy="62149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4/5/2022 6:42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4/5/2022 6:37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20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 addition to the transformation and preprocessing done before, we followed additional pre-processing steps prior to implementing a machine learning model. </a:t>
            </a:r>
          </a:p>
          <a:p>
            <a:r>
              <a:rPr lang="en-US" sz="882" kern="1200" dirty="0">
                <a:solidFill>
                  <a:schemeClr val="tx1"/>
                </a:solidFill>
                <a:effectLst/>
                <a:latin typeface="Segoe UI" panose="020B0502040204020203" pitchFamily="34" charset="0"/>
                <a:ea typeface="+mn-ea"/>
                <a:cs typeface="+mn-cs"/>
              </a:rPr>
              <a:t>First, We imported all the dependencies needed for the models. </a:t>
            </a:r>
          </a:p>
          <a:p>
            <a:r>
              <a:rPr lang="en-US" sz="882" kern="1200" dirty="0">
                <a:solidFill>
                  <a:schemeClr val="tx1"/>
                </a:solidFill>
                <a:effectLst/>
                <a:latin typeface="Segoe UI" panose="020B0502040204020203" pitchFamily="34" charset="0"/>
                <a:ea typeface="+mn-ea"/>
                <a:cs typeface="+mn-cs"/>
              </a:rPr>
              <a:t>Then final dataset was imported by reading in the csv file. </a:t>
            </a:r>
          </a:p>
          <a:p>
            <a:r>
              <a:rPr lang="en-US" sz="882" kern="1200" dirty="0">
                <a:solidFill>
                  <a:schemeClr val="tx1"/>
                </a:solidFill>
                <a:effectLst/>
                <a:latin typeface="Segoe UI" panose="020B0502040204020203" pitchFamily="34" charset="0"/>
                <a:ea typeface="+mn-ea"/>
                <a:cs typeface="+mn-cs"/>
              </a:rPr>
              <a:t>We checked for any missing values one more time. </a:t>
            </a:r>
          </a:p>
          <a:p>
            <a:r>
              <a:rPr lang="en-US" sz="882" kern="1200" dirty="0">
                <a:solidFill>
                  <a:schemeClr val="tx1"/>
                </a:solidFill>
                <a:effectLst/>
                <a:latin typeface="Segoe UI" panose="020B0502040204020203" pitchFamily="34" charset="0"/>
                <a:ea typeface="+mn-ea"/>
                <a:cs typeface="+mn-cs"/>
              </a:rPr>
              <a:t>Since all of our data is numerical we did not need to go through any encoding. </a:t>
            </a:r>
          </a:p>
          <a:p>
            <a:r>
              <a:rPr lang="en-US" sz="882" kern="1200" dirty="0">
                <a:solidFill>
                  <a:schemeClr val="tx1"/>
                </a:solidFill>
                <a:effectLst/>
                <a:latin typeface="Segoe UI" panose="020B0502040204020203" pitchFamily="34" charset="0"/>
                <a:ea typeface="+mn-ea"/>
                <a:cs typeface="+mn-cs"/>
              </a:rPr>
              <a:t>Then, the data was split into testing and training sets and feature scaling was performed. For feature scaling, we decided that the variations in our dataset can be minimized by dividing the housing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809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 linear regression model is an appropriate choice for making numerical predictions, especially when there is linear relation between the features. In our case, since we have multiple features in our dataset, a multiple linear regression model is applicable.</a:t>
            </a:r>
          </a:p>
          <a:p>
            <a:r>
              <a:rPr lang="en-US" sz="882" b="0" i="0" kern="1200" dirty="0">
                <a:solidFill>
                  <a:schemeClr val="tx1"/>
                </a:solidFill>
                <a:effectLst/>
                <a:latin typeface="Segoe UI" panose="020B0502040204020203" pitchFamily="34" charset="0"/>
                <a:ea typeface="+mn-ea"/>
                <a:cs typeface="+mn-cs"/>
              </a:rPr>
              <a:t>The Multiple linear regression algorithm, models the linear relationship between a single dependent continuous variable and more than one independent variables.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98990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Presence of outliers in a dataset can result in a poor fit and lower predictive modeling performance. So we utilized boxplots to identify any outliers in our dataset. </a:t>
            </a:r>
          </a:p>
          <a:p>
            <a:pPr fontAlgn="base"/>
            <a:r>
              <a:rPr lang="en-US" sz="882" b="0" kern="1200" dirty="0">
                <a:solidFill>
                  <a:schemeClr val="tx1"/>
                </a:solidFill>
                <a:effectLst/>
                <a:latin typeface="Segoe UI" panose="020B0502040204020203" pitchFamily="34" charset="0"/>
                <a:ea typeface="+mn-ea"/>
                <a:cs typeface="+mn-cs"/>
              </a:rPr>
              <a:t>As illustrated in this image, we did not find any outliers in this case.</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0" i="0" kern="1200" dirty="0">
                <a:solidFill>
                  <a:schemeClr val="tx1"/>
                </a:solidFill>
                <a:effectLst/>
                <a:latin typeface="Segoe UI" panose="020B0502040204020203" pitchFamily="34" charset="0"/>
                <a:ea typeface="+mn-ea"/>
                <a:cs typeface="+mn-cs"/>
              </a:rPr>
              <a:t>*** However, I just want to bring it to attention that 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 The scikit library has several options for automatic outlier detection, an example is Isolation Forest, or </a:t>
            </a:r>
            <a:r>
              <a:rPr lang="en-US" sz="882" b="0" i="0" kern="1200" dirty="0" err="1">
                <a:solidFill>
                  <a:schemeClr val="tx1"/>
                </a:solidFill>
                <a:effectLst/>
                <a:latin typeface="Segoe UI" panose="020B0502040204020203" pitchFamily="34" charset="0"/>
                <a:ea typeface="+mn-ea"/>
                <a:cs typeface="+mn-cs"/>
              </a:rPr>
              <a:t>iForest</a:t>
            </a:r>
            <a:r>
              <a:rPr lang="en-US" sz="882" b="0" i="0" kern="1200" dirty="0">
                <a:solidFill>
                  <a:schemeClr val="tx1"/>
                </a:solidFill>
                <a:effectLst/>
                <a:latin typeface="Segoe UI" panose="020B0502040204020203" pitchFamily="34" charset="0"/>
                <a:ea typeface="+mn-ea"/>
                <a:cs typeface="+mn-cs"/>
              </a:rPr>
              <a:t> for short.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Our Feature engineering involved</a:t>
            </a: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This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For Feature selection</a:t>
            </a:r>
            <a:r>
              <a:rPr lang="en-US" sz="882" b="0" i="0" kern="1200" dirty="0">
                <a:solidFill>
                  <a:schemeClr val="tx1"/>
                </a:solidFill>
                <a:effectLst/>
                <a:latin typeface="Segoe UI" panose="020B0502040204020203" pitchFamily="34" charset="0"/>
                <a:ea typeface="+mn-ea"/>
                <a:cs typeface="+mn-cs"/>
              </a:rPr>
              <a:t>: We created scatter plots for each feature. Based on the these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gas prices and unemployment rates. We can also see that Mortgage rates do not have a linear relationship with Housing Prices. So,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here summarizes the machine learning modeling process for multiple linear regression model. We begin by selecting the zip code that we are interested in for predicting housing prices. This pulls in the housing prices data for that particular zip code. Then we create feature and target variables. We split the data into training and testing sets. We apply the linear regression model, we train the model and finally make predictions based on the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41611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To evaluate model performance we calculate several parameters.</a:t>
            </a:r>
          </a:p>
          <a:p>
            <a:r>
              <a:rPr lang="en-US" sz="882" b="0" i="0" kern="1200" dirty="0">
                <a:solidFill>
                  <a:schemeClr val="tx1"/>
                </a:solidFill>
                <a:effectLst/>
                <a:latin typeface="Segoe UI" panose="020B0502040204020203" pitchFamily="34" charset="0"/>
                <a:ea typeface="+mn-ea"/>
                <a:cs typeface="+mn-cs"/>
              </a:rPr>
              <a:t>R2 is the Coefficient of Determination or Goodness of fit. It calculates how must regression line is better than a mean line.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disadvantage of the R2 score is while adding new features in data the R2 score starts increasing or remains constant but it never decreases because It assumes that while adding more data, variance of data increases. But the problem is when we add an irrelevant feature in the dataset then at that time R2 sometimes starts increasing which is incorrect.</a:t>
            </a:r>
          </a:p>
          <a:p>
            <a:r>
              <a:rPr lang="en-US" dirty="0"/>
              <a:t>To control this situation we use adjusted R2.)</a:t>
            </a:r>
          </a:p>
          <a:p>
            <a:endParaRPr lang="en-US" dirty="0"/>
          </a:p>
          <a:p>
            <a:r>
              <a:rPr lang="en-US" dirty="0"/>
              <a:t>Since we have multiple features in our dataset, we also want to calculate adjusted R2.</a:t>
            </a:r>
          </a:p>
          <a:p>
            <a:r>
              <a:rPr lang="en-US" dirty="0"/>
              <a:t>As we can se in this example that adjusted R2 is slightly lower than R2.</a:t>
            </a:r>
            <a:br>
              <a:rPr lang="en-US" dirty="0"/>
            </a:b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 We wanted to have all model statistics in one place in tabular format so we used OLS from </a:t>
            </a:r>
            <a:r>
              <a:rPr lang="en-US" sz="882" b="0" i="0" kern="1200" dirty="0" err="1">
                <a:solidFill>
                  <a:schemeClr val="tx1"/>
                </a:solidFill>
                <a:effectLst/>
                <a:latin typeface="Segoe UI" panose="020B0502040204020203" pitchFamily="34" charset="0"/>
                <a:ea typeface="+mn-ea"/>
                <a:cs typeface="+mn-cs"/>
              </a:rPr>
              <a:t>statsmodel</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(OLS) or Ordinary Least Squares regression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 </a:t>
            </a:r>
            <a:r>
              <a:rPr lang="en-US" sz="882" b="0" i="0" kern="1200" dirty="0">
                <a:solidFill>
                  <a:schemeClr val="tx1"/>
                </a:solidFill>
                <a:effectLst/>
                <a:latin typeface="Segoe UI" panose="020B0502040204020203" pitchFamily="34" charset="0"/>
                <a:ea typeface="+mn-ea"/>
                <a:cs typeface="+mn-cs"/>
              </a:rPr>
              <a:t>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  (shown in previous slides).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say my question is, what would be the housing price in zip code 10001 (which is in NY btw) when average gas price hits $6.69, unemployment rate hits 13.5, interest rates are at 4.5, and the Consumer price index is at 356 points. These inputs are outside of our current dataset feature value range, as in these are more than the maximums in the dataset.</a:t>
            </a:r>
          </a:p>
          <a:p>
            <a:r>
              <a:rPr lang="en-US" dirty="0"/>
              <a:t>I can use this model which will predict the housing price to be at $750,321.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847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also created a </a:t>
            </a:r>
            <a:r>
              <a:rPr lang="en-US" sz="882" b="1" i="0" kern="1200" dirty="0">
                <a:solidFill>
                  <a:schemeClr val="tx1"/>
                </a:solidFill>
                <a:effectLst/>
                <a:latin typeface="Segoe UI" panose="020B0502040204020203" pitchFamily="34" charset="0"/>
                <a:ea typeface="+mn-ea"/>
                <a:cs typeface="+mn-cs"/>
              </a:rPr>
              <a:t>Graphic User Interface </a:t>
            </a:r>
            <a:r>
              <a:rPr lang="en-US" sz="882" b="0" i="0" kern="1200" dirty="0">
                <a:solidFill>
                  <a:schemeClr val="tx1"/>
                </a:solidFill>
                <a:effectLst/>
                <a:latin typeface="Segoe UI" panose="020B0502040204020203" pitchFamily="34" charset="0"/>
                <a:ea typeface="+mn-ea"/>
                <a:cs typeface="+mn-cs"/>
              </a:rPr>
              <a:t>to visualize the model predictions in a pop up window. This GUI will allow users to input the desired economic factors in order to get predicted housing prices.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did this by using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which is a standard GUI library for Python. </a:t>
            </a:r>
          </a:p>
          <a:p>
            <a:r>
              <a:rPr lang="en-US" sz="882" b="0" i="0" kern="1200" dirty="0">
                <a:solidFill>
                  <a:schemeClr val="tx1"/>
                </a:solidFill>
                <a:effectLst/>
                <a:latin typeface="Segoe UI" panose="020B0502040204020203" pitchFamily="34" charset="0"/>
                <a:ea typeface="+mn-ea"/>
                <a:cs typeface="+mn-cs"/>
              </a:rPr>
              <a:t>***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endParaRPr lang="en-US" sz="882" b="0" i="0" kern="1200" dirty="0">
              <a:solidFill>
                <a:schemeClr val="tx1"/>
              </a:solidFill>
              <a:effectLst/>
              <a:latin typeface="Segoe UI" panose="020B0502040204020203" pitchFamily="34" charset="0"/>
              <a:ea typeface="+mn-ea"/>
              <a:cs typeface="+mn-cs"/>
            </a:endParaRPr>
          </a:p>
          <a:p>
            <a:r>
              <a:rPr lang="en-US" dirty="0"/>
              <a:t>Once we run the code, we will see this GUI, which includes the output generated by </a:t>
            </a:r>
            <a:r>
              <a:rPr lang="en-US" dirty="0" err="1"/>
              <a:t>sklearn</a:t>
            </a:r>
            <a:r>
              <a:rPr lang="en-US" dirty="0"/>
              <a:t> and the scatter diagrams for the selected Zip code. To bring to your attention that this is the same prediction we saw in the previous slide by using </a:t>
            </a:r>
            <a:r>
              <a:rPr lang="en-US" dirty="0" err="1"/>
              <a:t>model.predict</a:t>
            </a:r>
            <a:r>
              <a:rPr lang="en-US" dirty="0"/>
              <a:t> command.</a:t>
            </a:r>
          </a:p>
          <a:p>
            <a:endParaRPr lang="en-US" dirty="0"/>
          </a:p>
          <a:p>
            <a:r>
              <a:rPr lang="en-US" dirty="0"/>
              <a:t>The live version of this GUI will be presented later during the dashboards and visualization section of this presentation.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Now we would like to talk a little bit about the other machine learning models we considered to solve our problem of housing price prediction.</a:t>
            </a:r>
          </a:p>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building a several  decision trees during training and produce the mean or mode of prediction of the individual trees</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we apply </a:t>
            </a:r>
            <a:r>
              <a:rPr lang="en-US" sz="882" b="0" i="0" kern="1200" dirty="0" err="1">
                <a:solidFill>
                  <a:schemeClr val="tx1"/>
                </a:solidFill>
                <a:effectLst/>
                <a:latin typeface="Segoe UI" panose="020B0502040204020203" pitchFamily="34" charset="0"/>
                <a:ea typeface="+mn-ea"/>
                <a:cs typeface="+mn-cs"/>
              </a:rPr>
              <a:t>RandomForest</a:t>
            </a:r>
            <a:r>
              <a:rPr lang="en-US" sz="882" b="0" i="0" kern="1200" dirty="0">
                <a:solidFill>
                  <a:schemeClr val="tx1"/>
                </a:solidFill>
                <a:effectLst/>
                <a:latin typeface="Segoe UI" panose="020B0502040204020203" pitchFamily="34" charset="0"/>
                <a:ea typeface="+mn-ea"/>
                <a:cs typeface="+mn-cs"/>
              </a:rPr>
              <a:t> Regressor model with a thousand estimators and train the model, the trained model shows a comparison of actual and predicted values, which are quite close as you can see. Then we also ran model evaluation to give us model performance metrics.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My name is Paula Thompson and I will be introducing Team Outliers</a:t>
            </a:r>
          </a:p>
          <a:p>
            <a:pPr marL="384432" lvl="1" indent="-171450">
              <a:buFontTx/>
              <a:buChar char="-"/>
            </a:pPr>
            <a:r>
              <a:rPr lang="en-US" dirty="0"/>
              <a:t>Made up of Matt, Ruchi, Kathy and myself</a:t>
            </a:r>
          </a:p>
          <a:p>
            <a:pPr marL="38443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5596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comparison of the Multiple linear regression model and Random Forest Regressor. When we compare the evaluation metrics of the two models, shows that the Random Forest performs better. But when we want to predict with the same input parameters, we see that the predictions are very different! It is because  random forest regressor can not extrapolate and will always make predictions less than the maximum value of the datasets that has been trained. </a:t>
            </a:r>
          </a:p>
          <a:p>
            <a:r>
              <a:rPr lang="en-US" dirty="0"/>
              <a:t>So, to summarize, a random forest model is better because decision trees have less chance of overfitting and can provide greater accuracy. </a:t>
            </a:r>
          </a:p>
          <a:p>
            <a:r>
              <a:rPr lang="en-US" dirty="0"/>
              <a:t>We </a:t>
            </a:r>
            <a:r>
              <a:rPr lang="en-US" dirty="0" err="1"/>
              <a:t>canno’t</a:t>
            </a:r>
            <a:r>
              <a:rPr lang="en-US" dirty="0"/>
              <a:t> use this model for this specific problem because it cannot extrapolate.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the linear function in the output to determine MSE (Mean squared error) instead of Accuracy for the Evaluation metrics. We started with lower Epochs number (~50) . In order to improve the model design and parameters, we increased the number of epochs up to 1000.  Seems like loss values decreases with higher Epochs number as you can see in the plot on the right side. For this study, we stop at 1000 epochs. This model still doesn’t meet the performance expectations. It can be because our given datasets are Inappropriate for this model design or insufficient training data. (Having more datasets would be beneficial).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926318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multiple linear regression model using the GUI </a:t>
            </a:r>
            <a:r>
              <a:rPr lang="en-US" dirty="0" err="1"/>
              <a:t>tkinter</a:t>
            </a:r>
            <a:r>
              <a:rPr lang="en-US" dirty="0"/>
              <a:t> python library. </a:t>
            </a:r>
          </a:p>
          <a:p>
            <a:endParaRPr lang="en-US" dirty="0"/>
          </a:p>
          <a:p>
            <a:r>
              <a:rPr lang="en-US" dirty="0"/>
              <a:t>When we run this code, it brings us to a pop up window asking for user input values. We will input the exact same values as we did  before for predictions. Upon entering all the numbers, we click the ‘Predict Housing Price Button’ and we get a prediction highlighted in orange. This number $750,321 is the same what we got before with the </a:t>
            </a:r>
            <a:r>
              <a:rPr lang="en-US" dirty="0" err="1"/>
              <a:t>sklearn</a:t>
            </a:r>
            <a:r>
              <a:rPr lang="en-US" dirty="0"/>
              <a:t>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05155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Segoe UI" panose="020B0502040204020203" pitchFamily="34" charset="0"/>
              </a:rPr>
              <a:t>Our project was focused on creating a machine learning model that predicts housing prices in the United States based on a number of variables including inflation rates, unemployment, rates, gas prices, interest rates and mortgages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3331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Here you can see ahigh level summary of the various stages of our project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are going to be covering each of these stages in more detail during our presentation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1769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The team used a variety of technologies, languages and libraries during the different stages of our project and you can see a comprehensive list of them here </a:t>
            </a:r>
            <a:endParaRPr lang="en-US" sz="1100" dirty="0">
              <a:solidFill>
                <a:srgbClr val="000000"/>
              </a:solidFill>
              <a:effectLst/>
              <a:latin typeface="Calibri" panose="020F0502020204030204" pitchFamily="34" charset="0"/>
            </a:endParaRPr>
          </a:p>
          <a:p>
            <a:pPr marL="742950" lvl="1" indent="-285750"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As we walk through the project you will hear more detail on how some of these tools were used</a:t>
            </a:r>
            <a:endParaRPr lang="en-US" sz="1100" dirty="0">
              <a:solidFill>
                <a:srgbClr val="000000"/>
              </a:solidFill>
              <a:effectLs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also pulled data from a variety of sources, including Kaggle as well as a number of government data sources, which we ultimately consolidated into our primary dataset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a:solidFill>
                  <a:srgbClr val="000000"/>
                </a:solidFill>
                <a:effectLst/>
                <a:latin typeface="Segoe UI" panose="020B0502040204020203" pitchFamily="34" charset="0"/>
              </a:rPr>
              <a:t>With that I will hand it off to Matt to talk more about data transformation and pre-processing. </a:t>
            </a:r>
            <a:endParaRPr lang="en-US" sz="18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2D3"/>
                </a:solidFill>
                <a:effectLst/>
                <a:latin typeface="Monaco"/>
              </a:rPr>
              <a:t>Hello everyone, I'm Matt Hardy, and I'll be talking about the data </a:t>
            </a:r>
            <a:r>
              <a:rPr lang="en-US" b="0" i="0" dirty="0" err="1">
                <a:solidFill>
                  <a:srgbClr val="D1D2D3"/>
                </a:solidFill>
                <a:effectLst/>
                <a:latin typeface="Monaco"/>
              </a:rPr>
              <a:t>tranformation</a:t>
            </a:r>
            <a:r>
              <a:rPr lang="en-US" b="0" i="0" dirty="0">
                <a:solidFill>
                  <a:srgbClr val="D1D2D3"/>
                </a:solidFill>
                <a:effectLst/>
                <a:latin typeface="Monaco"/>
              </a:rPr>
              <a:t> process our team used to make our data useful</a:t>
            </a:r>
          </a:p>
          <a:p>
            <a:pPr algn="l"/>
            <a:r>
              <a:rPr lang="en-US" b="0" i="0" dirty="0">
                <a:solidFill>
                  <a:srgbClr val="D1D2D3"/>
                </a:solidFill>
                <a:effectLst/>
                <a:latin typeface="Monaco"/>
              </a:rPr>
              <a:t>for our machine learning model, as well as the Geocoding API we used in order to visualize the data on a map.</a:t>
            </a:r>
          </a:p>
          <a:p>
            <a:pPr algn="l"/>
            <a:r>
              <a:rPr lang="en-US" b="0" i="0" dirty="0">
                <a:solidFill>
                  <a:srgbClr val="D1D2D3"/>
                </a:solidFill>
                <a:effectLst/>
                <a:latin typeface="Monaco"/>
              </a:rPr>
              <a:t>screenshot of original dataset:</a:t>
            </a:r>
          </a:p>
          <a:p>
            <a:pPr algn="l"/>
            <a:r>
              <a:rPr lang="en-US" b="0" i="0" dirty="0">
                <a:solidFill>
                  <a:srgbClr val="D1D2D3"/>
                </a:solidFill>
                <a:effectLst/>
                <a:latin typeface="Monaco"/>
              </a:rPr>
              <a:t>This is our original dataset of housing prices from different areas over the years, which we obtained form Zillow. It covers</a:t>
            </a:r>
          </a:p>
          <a:p>
            <a:pPr algn="l"/>
            <a:r>
              <a:rPr lang="en-US" b="0" i="0" dirty="0">
                <a:solidFill>
                  <a:srgbClr val="D1D2D3"/>
                </a:solidFill>
                <a:effectLst/>
                <a:latin typeface="Monaco"/>
              </a:rPr>
              <a:t>3,728 cities within the US, and ranges from early 2008 all the way to the current month.</a:t>
            </a:r>
          </a:p>
          <a:p>
            <a:pPr algn="l"/>
            <a:r>
              <a:rPr lang="en-US" b="0" i="0" dirty="0">
                <a:solidFill>
                  <a:srgbClr val="D1D2D3"/>
                </a:solidFill>
                <a:effectLst/>
                <a:latin typeface="Monaco"/>
              </a:rPr>
              <a:t>Right away you can see there's some null values here. That's because while all the rows contain SOME data, not all the data begins</a:t>
            </a:r>
          </a:p>
          <a:p>
            <a:pPr algn="l"/>
            <a:r>
              <a:rPr lang="en-US" b="0" i="0" dirty="0">
                <a:solidFill>
                  <a:srgbClr val="D1D2D3"/>
                </a:solidFill>
                <a:effectLst/>
                <a:latin typeface="Monaco"/>
              </a:rPr>
              <a:t>in 2008. We had to shorten our range of years to being in 2001 because if we </a:t>
            </a:r>
            <a:r>
              <a:rPr lang="en-US" b="0" i="0" dirty="0" err="1">
                <a:solidFill>
                  <a:srgbClr val="D1D2D3"/>
                </a:solidFill>
                <a:effectLst/>
                <a:latin typeface="Monaco"/>
              </a:rPr>
              <a:t>elimanated</a:t>
            </a:r>
            <a:r>
              <a:rPr lang="en-US" b="0" i="0" dirty="0">
                <a:solidFill>
                  <a:srgbClr val="D1D2D3"/>
                </a:solidFill>
                <a:effectLst/>
                <a:latin typeface="Monaco"/>
              </a:rPr>
              <a:t> all rows with null values from the</a:t>
            </a:r>
          </a:p>
          <a:p>
            <a:pPr algn="l"/>
            <a:r>
              <a:rPr lang="en-US" b="0" i="0" dirty="0">
                <a:solidFill>
                  <a:srgbClr val="D1D2D3"/>
                </a:solidFill>
                <a:effectLst/>
                <a:latin typeface="Monaco"/>
              </a:rPr>
              <a:t>original, unchanged dataset, we were left with only around 500 cities. Our new range allowed us to used almost 1100.</a:t>
            </a:r>
          </a:p>
          <a:p>
            <a:pPr algn="l"/>
            <a:r>
              <a:rPr lang="en-US" b="0" i="0" dirty="0">
                <a:solidFill>
                  <a:srgbClr val="D1D2D3"/>
                </a:solidFill>
                <a:effectLst/>
                <a:latin typeface="Monaco"/>
              </a:rPr>
              <a:t>notebook 1, transposed framework:</a:t>
            </a:r>
          </a:p>
          <a:p>
            <a:pPr algn="l"/>
            <a:r>
              <a:rPr lang="en-US" b="0" i="0" dirty="0">
                <a:solidFill>
                  <a:srgbClr val="D1D2D3"/>
                </a:solidFill>
                <a:effectLst/>
                <a:latin typeface="Monaco"/>
              </a:rPr>
              <a:t>The next problem we faced was the way our data was shaped. The original dataset was using unique "Region ID's" as an index, the </a:t>
            </a:r>
          </a:p>
          <a:p>
            <a:pPr algn="l"/>
            <a:r>
              <a:rPr lang="en-US" b="0" i="0" dirty="0">
                <a:solidFill>
                  <a:srgbClr val="D1D2D3"/>
                </a:solidFill>
                <a:effectLst/>
                <a:latin typeface="Monaco"/>
              </a:rPr>
              <a:t>first few columns to show a city and state, and then more than a hundred columns representing dates. Each of our other data sets</a:t>
            </a:r>
          </a:p>
          <a:p>
            <a:pPr algn="l"/>
            <a:r>
              <a:rPr lang="en-US" b="0" i="0" dirty="0">
                <a:solidFill>
                  <a:srgbClr val="D1D2D3"/>
                </a:solidFill>
                <a:effectLst/>
                <a:latin typeface="Monaco"/>
              </a:rPr>
              <a:t>used the date as the index, and so we needed to transpose the data so that each city's Region ID was a column header. In our </a:t>
            </a:r>
          </a:p>
          <a:p>
            <a:pPr algn="l"/>
            <a:r>
              <a:rPr lang="en-US" b="0" i="0" dirty="0">
                <a:solidFill>
                  <a:srgbClr val="D1D2D3"/>
                </a:solidFill>
                <a:effectLst/>
                <a:latin typeface="Monaco"/>
              </a:rPr>
              <a:t>early data cleaning, we built a framework for how the data would be transposed once it had gone through the geocoding engine.</a:t>
            </a:r>
          </a:p>
          <a:p>
            <a:pPr algn="l"/>
            <a:r>
              <a:rPr lang="en-US" b="0" i="0" dirty="0">
                <a:solidFill>
                  <a:srgbClr val="D1D2D3"/>
                </a:solidFill>
                <a:effectLst/>
                <a:latin typeface="Monaco"/>
              </a:rPr>
              <a:t>notebook 2, duplicates cell:</a:t>
            </a:r>
          </a:p>
          <a:p>
            <a:pPr algn="l"/>
            <a:r>
              <a:rPr lang="en-US" b="0" i="0" dirty="0">
                <a:solidFill>
                  <a:srgbClr val="D1D2D3"/>
                </a:solidFill>
                <a:effectLst/>
                <a:latin typeface="Monaco"/>
              </a:rPr>
              <a:t>The region ID was used rather than the city name, because some quick coding revealed that we had more than 100 cities with </a:t>
            </a:r>
          </a:p>
          <a:p>
            <a:pPr algn="l"/>
            <a:r>
              <a:rPr lang="en-US" b="0" i="0" dirty="0">
                <a:solidFill>
                  <a:srgbClr val="D1D2D3"/>
                </a:solidFill>
                <a:effectLst/>
                <a:latin typeface="Monaco"/>
              </a:rPr>
              <a:t>identically named counterparts in other states.</a:t>
            </a:r>
          </a:p>
          <a:p>
            <a:pPr algn="l"/>
            <a:r>
              <a:rPr lang="en-US" b="0" i="0" dirty="0">
                <a:solidFill>
                  <a:srgbClr val="D1D2D3"/>
                </a:solidFill>
                <a:effectLst/>
                <a:latin typeface="Monaco"/>
              </a:rPr>
              <a:t>notebook 2, </a:t>
            </a:r>
            <a:r>
              <a:rPr lang="en-US" b="0" i="0" dirty="0" err="1">
                <a:solidFill>
                  <a:srgbClr val="D1D2D3"/>
                </a:solidFill>
                <a:effectLst/>
                <a:latin typeface="Monaco"/>
              </a:rPr>
              <a:t>zipcodes</a:t>
            </a:r>
            <a:r>
              <a:rPr lang="en-US" b="0" i="0" dirty="0">
                <a:solidFill>
                  <a:srgbClr val="D1D2D3"/>
                </a:solidFill>
                <a:effectLst/>
                <a:latin typeface="Monaco"/>
              </a:rPr>
              <a:t> engine:</a:t>
            </a:r>
          </a:p>
          <a:p>
            <a:pPr algn="l"/>
            <a:r>
              <a:rPr lang="en-US" b="0" i="0" dirty="0">
                <a:solidFill>
                  <a:srgbClr val="D1D2D3"/>
                </a:solidFill>
                <a:effectLst/>
                <a:latin typeface="Monaco"/>
              </a:rPr>
              <a:t>Our next issue was that apart from city and state name, no specific geographic information was included in our dataset to facilitate</a:t>
            </a:r>
          </a:p>
          <a:p>
            <a:pPr algn="l"/>
            <a:r>
              <a:rPr lang="en-US" b="0" i="0" dirty="0">
                <a:solidFill>
                  <a:srgbClr val="D1D2D3"/>
                </a:solidFill>
                <a:effectLst/>
                <a:latin typeface="Monaco"/>
              </a:rPr>
              <a:t>visualization of the data on a map. After much experimenting, we decided to use the USZIPCODE python library to pair each location</a:t>
            </a:r>
          </a:p>
          <a:p>
            <a:pPr algn="l"/>
            <a:r>
              <a:rPr lang="en-US" b="0" i="0" dirty="0">
                <a:solidFill>
                  <a:srgbClr val="D1D2D3"/>
                </a:solidFill>
                <a:effectLst/>
                <a:latin typeface="Monaco"/>
              </a:rPr>
              <a:t>with a </a:t>
            </a:r>
            <a:r>
              <a:rPr lang="en-US" b="0" i="0" dirty="0" err="1">
                <a:solidFill>
                  <a:srgbClr val="D1D2D3"/>
                </a:solidFill>
                <a:effectLst/>
                <a:latin typeface="Monaco"/>
              </a:rPr>
              <a:t>zipcode</a:t>
            </a:r>
            <a:r>
              <a:rPr lang="en-US" b="0" i="0" dirty="0">
                <a:solidFill>
                  <a:srgbClr val="D1D2D3"/>
                </a:solidFill>
                <a:effectLst/>
                <a:latin typeface="Monaco"/>
              </a:rPr>
              <a:t>. Many (in fact, most) locations returned more than one </a:t>
            </a:r>
            <a:r>
              <a:rPr lang="en-US" b="0" i="0" dirty="0" err="1">
                <a:solidFill>
                  <a:srgbClr val="D1D2D3"/>
                </a:solidFill>
                <a:effectLst/>
                <a:latin typeface="Monaco"/>
              </a:rPr>
              <a:t>zipcode</a:t>
            </a:r>
            <a:r>
              <a:rPr lang="en-US" b="0" i="0" dirty="0">
                <a:solidFill>
                  <a:srgbClr val="D1D2D3"/>
                </a:solidFill>
                <a:effectLst/>
                <a:latin typeface="Monaco"/>
              </a:rPr>
              <a:t>, so we instructed our code to only keep the first</a:t>
            </a:r>
          </a:p>
          <a:p>
            <a:pPr algn="l"/>
            <a:r>
              <a:rPr lang="en-US" b="0" i="0" dirty="0" err="1">
                <a:solidFill>
                  <a:srgbClr val="D1D2D3"/>
                </a:solidFill>
                <a:effectLst/>
                <a:latin typeface="Monaco"/>
              </a:rPr>
              <a:t>zipcode</a:t>
            </a:r>
            <a:r>
              <a:rPr lang="en-US" b="0" i="0" dirty="0">
                <a:solidFill>
                  <a:srgbClr val="D1D2D3"/>
                </a:solidFill>
                <a:effectLst/>
                <a:latin typeface="Monaco"/>
              </a:rPr>
              <a:t> returned. The library was unable to locate some locations, and so after we processed the zip codes (and eventually</a:t>
            </a:r>
          </a:p>
          <a:p>
            <a:pPr algn="l"/>
            <a:r>
              <a:rPr lang="en-US" b="0" i="0" dirty="0">
                <a:solidFill>
                  <a:srgbClr val="D1D2D3"/>
                </a:solidFill>
                <a:effectLst/>
                <a:latin typeface="Monaco"/>
              </a:rPr>
              <a:t>coordinates) we would use python merges to act as SQL inner joins to keep only the locations for which we had complete data.</a:t>
            </a:r>
          </a:p>
          <a:p>
            <a:pPr algn="l"/>
            <a:r>
              <a:rPr lang="en-US" b="0" i="0" dirty="0">
                <a:solidFill>
                  <a:srgbClr val="D1D2D3"/>
                </a:solidFill>
                <a:effectLst/>
                <a:latin typeface="Monaco"/>
              </a:rPr>
              <a:t>We also added the cities for which location data couldn't be found to a separate dictionary/</a:t>
            </a:r>
            <a:r>
              <a:rPr lang="en-US" b="0" i="0" dirty="0" err="1">
                <a:solidFill>
                  <a:srgbClr val="D1D2D3"/>
                </a:solidFill>
                <a:effectLst/>
                <a:latin typeface="Monaco"/>
              </a:rPr>
              <a:t>dataframe</a:t>
            </a:r>
            <a:r>
              <a:rPr lang="en-US" b="0" i="0" dirty="0">
                <a:solidFill>
                  <a:srgbClr val="D1D2D3"/>
                </a:solidFill>
                <a:effectLst/>
                <a:latin typeface="Monaco"/>
              </a:rPr>
              <a:t> so that we could see exactly</a:t>
            </a:r>
          </a:p>
          <a:p>
            <a:pPr algn="l"/>
            <a:r>
              <a:rPr lang="en-US" b="0" i="0" dirty="0">
                <a:solidFill>
                  <a:srgbClr val="D1D2D3"/>
                </a:solidFill>
                <a:effectLst/>
                <a:latin typeface="Monaco"/>
              </a:rPr>
              <a:t>how much data we were purging from our dataset. We later noticed some duplicate </a:t>
            </a:r>
            <a:r>
              <a:rPr lang="en-US" b="0" i="0" dirty="0" err="1">
                <a:solidFill>
                  <a:srgbClr val="D1D2D3"/>
                </a:solidFill>
                <a:effectLst/>
                <a:latin typeface="Monaco"/>
              </a:rPr>
              <a:t>zipcodes</a:t>
            </a:r>
            <a:r>
              <a:rPr lang="en-US" b="0" i="0" dirty="0">
                <a:solidFill>
                  <a:srgbClr val="D1D2D3"/>
                </a:solidFill>
                <a:effectLst/>
                <a:latin typeface="Monaco"/>
              </a:rPr>
              <a:t> in our final dataset (it seems that some</a:t>
            </a:r>
          </a:p>
          <a:p>
            <a:pPr algn="l"/>
            <a:r>
              <a:rPr lang="en-US" b="0" i="0" dirty="0">
                <a:solidFill>
                  <a:srgbClr val="D1D2D3"/>
                </a:solidFill>
                <a:effectLst/>
                <a:latin typeface="Monaco"/>
              </a:rPr>
              <a:t>suburbs share zip codes without sharing names), and so the code was refactored to exclude duplicates before being pushed back through</a:t>
            </a:r>
          </a:p>
          <a:p>
            <a:pPr algn="l"/>
            <a:r>
              <a:rPr lang="en-US" b="0" i="0" dirty="0">
                <a:solidFill>
                  <a:srgbClr val="D1D2D3"/>
                </a:solidFill>
                <a:effectLst/>
                <a:latin typeface="Monaco"/>
              </a:rPr>
              <a:t>the geocoding engine.</a:t>
            </a:r>
          </a:p>
          <a:p>
            <a:pPr algn="l"/>
            <a:r>
              <a:rPr lang="en-US" b="0" i="0" dirty="0">
                <a:solidFill>
                  <a:srgbClr val="D1D2D3"/>
                </a:solidFill>
                <a:effectLst/>
                <a:latin typeface="Monaco"/>
              </a:rPr>
              <a:t>notebook 3, geocoding:</a:t>
            </a:r>
          </a:p>
          <a:p>
            <a:pPr algn="l"/>
            <a:r>
              <a:rPr lang="en-US" b="0" i="0" dirty="0">
                <a:solidFill>
                  <a:srgbClr val="D1D2D3"/>
                </a:solidFill>
                <a:effectLst/>
                <a:latin typeface="Monaco"/>
              </a:rPr>
              <a:t>once we had our list of cities matched with </a:t>
            </a:r>
            <a:r>
              <a:rPr lang="en-US" b="0" i="0" dirty="0" err="1">
                <a:solidFill>
                  <a:srgbClr val="D1D2D3"/>
                </a:solidFill>
                <a:effectLst/>
                <a:latin typeface="Monaco"/>
              </a:rPr>
              <a:t>zipcodes</a:t>
            </a:r>
            <a:r>
              <a:rPr lang="en-US" b="0" i="0" dirty="0">
                <a:solidFill>
                  <a:srgbClr val="D1D2D3"/>
                </a:solidFill>
                <a:effectLst/>
                <a:latin typeface="Monaco"/>
              </a:rPr>
              <a:t>, we used the </a:t>
            </a:r>
            <a:r>
              <a:rPr lang="en-US" b="0" i="0" dirty="0" err="1">
                <a:solidFill>
                  <a:srgbClr val="D1D2D3"/>
                </a:solidFill>
                <a:effectLst/>
                <a:latin typeface="Monaco"/>
              </a:rPr>
              <a:t>GeoPy</a:t>
            </a:r>
            <a:r>
              <a:rPr lang="en-US" b="0" i="0" dirty="0">
                <a:solidFill>
                  <a:srgbClr val="D1D2D3"/>
                </a:solidFill>
                <a:effectLst/>
                <a:latin typeface="Monaco"/>
              </a:rPr>
              <a:t> python library to launch an API call to </a:t>
            </a:r>
            <a:r>
              <a:rPr lang="en-US" b="0" i="0" dirty="0" err="1">
                <a:solidFill>
                  <a:srgbClr val="D1D2D3"/>
                </a:solidFill>
                <a:effectLst/>
                <a:latin typeface="Monaco"/>
              </a:rPr>
              <a:t>Nominatim</a:t>
            </a:r>
            <a:r>
              <a:rPr lang="en-US" b="0" i="0" dirty="0">
                <a:solidFill>
                  <a:srgbClr val="D1D2D3"/>
                </a:solidFill>
                <a:effectLst/>
                <a:latin typeface="Monaco"/>
              </a:rPr>
              <a:t>, a</a:t>
            </a:r>
          </a:p>
          <a:p>
            <a:pPr algn="l"/>
            <a:r>
              <a:rPr lang="en-US" b="0" i="0" dirty="0">
                <a:solidFill>
                  <a:srgbClr val="D1D2D3"/>
                </a:solidFill>
                <a:effectLst/>
                <a:latin typeface="Monaco"/>
              </a:rPr>
              <a:t>geocoding service. Once again,</a:t>
            </a:r>
          </a:p>
          <a:p>
            <a:pPr algn="l"/>
            <a:r>
              <a:rPr lang="en-US" b="0" i="0" dirty="0">
                <a:solidFill>
                  <a:srgbClr val="D1D2D3"/>
                </a:solidFill>
                <a:effectLst/>
                <a:latin typeface="Monaco"/>
              </a:rPr>
              <a:t>our engine didn't find results for every last location, and so our dataset was again slightly reduced.</a:t>
            </a:r>
          </a:p>
          <a:p>
            <a:pPr algn="l"/>
            <a:r>
              <a:rPr lang="en-US" b="0" i="0" dirty="0">
                <a:solidFill>
                  <a:srgbClr val="D1D2D3"/>
                </a:solidFill>
                <a:effectLst/>
                <a:latin typeface="Monaco"/>
              </a:rPr>
              <a:t>ERD Diagram:</a:t>
            </a:r>
          </a:p>
          <a:p>
            <a:pPr algn="l"/>
            <a:r>
              <a:rPr lang="en-US" b="0" i="0" dirty="0">
                <a:solidFill>
                  <a:srgbClr val="D1D2D3"/>
                </a:solidFill>
                <a:effectLst/>
                <a:latin typeface="Monaco"/>
              </a:rPr>
              <a:t>Our cleaned, non-transposed dataset was fed into a PostgreSQL database alongside our various other datasets and our newly populated</a:t>
            </a:r>
          </a:p>
          <a:p>
            <a:pPr algn="l"/>
            <a:r>
              <a:rPr lang="en-US" b="0" i="0" dirty="0">
                <a:solidFill>
                  <a:srgbClr val="D1D2D3"/>
                </a:solidFill>
                <a:effectLst/>
                <a:latin typeface="Monaco"/>
              </a:rPr>
              <a:t>geolocation dictionary. Though we could have joined the data into our final dataset using SQL inner joins, we decided to use</a:t>
            </a:r>
          </a:p>
          <a:p>
            <a:pPr algn="l"/>
            <a:r>
              <a:rPr lang="en-US" b="0" i="0" dirty="0">
                <a:solidFill>
                  <a:srgbClr val="D1D2D3"/>
                </a:solidFill>
                <a:effectLst/>
                <a:latin typeface="Monaco"/>
              </a:rPr>
              <a:t>python exclusively to do this since it would make the transposition process a bit faster and easier.</a:t>
            </a:r>
          </a:p>
          <a:p>
            <a:pPr algn="l"/>
            <a:r>
              <a:rPr lang="en-US" b="0" i="0" dirty="0">
                <a:solidFill>
                  <a:srgbClr val="D1D2D3"/>
                </a:solidFill>
                <a:effectLst/>
                <a:latin typeface="Monaco"/>
              </a:rPr>
              <a:t>notebook 5:</a:t>
            </a:r>
          </a:p>
          <a:p>
            <a:pPr algn="l"/>
            <a:r>
              <a:rPr lang="en-US" b="0" i="0" dirty="0">
                <a:solidFill>
                  <a:srgbClr val="D1D2D3"/>
                </a:solidFill>
                <a:effectLst/>
                <a:latin typeface="Monaco"/>
              </a:rPr>
              <a:t>The first thing we needed to do before transposing our data was to purge all locations from our original dataset that didn't appear</a:t>
            </a:r>
          </a:p>
          <a:p>
            <a:pPr algn="l"/>
            <a:r>
              <a:rPr lang="en-US" b="0" i="0" dirty="0">
                <a:solidFill>
                  <a:srgbClr val="D1D2D3"/>
                </a:solidFill>
                <a:effectLst/>
                <a:latin typeface="Monaco"/>
              </a:rPr>
              <a:t>in our locations database, which ultimately brought us from 1097 cities down to around 938. This number might change each time</a:t>
            </a:r>
          </a:p>
          <a:p>
            <a:pPr algn="l"/>
            <a:r>
              <a:rPr lang="en-US" b="0" i="0" dirty="0">
                <a:solidFill>
                  <a:srgbClr val="D1D2D3"/>
                </a:solidFill>
                <a:effectLst/>
                <a:latin typeface="Monaco"/>
              </a:rPr>
              <a:t>the </a:t>
            </a:r>
            <a:r>
              <a:rPr lang="en-US" b="0" i="0" dirty="0" err="1">
                <a:solidFill>
                  <a:srgbClr val="D1D2D3"/>
                </a:solidFill>
                <a:effectLst/>
                <a:latin typeface="Monaco"/>
              </a:rPr>
              <a:t>etl</a:t>
            </a:r>
            <a:r>
              <a:rPr lang="en-US" b="0" i="0" dirty="0">
                <a:solidFill>
                  <a:srgbClr val="D1D2D3"/>
                </a:solidFill>
                <a:effectLst/>
                <a:latin typeface="Monaco"/>
              </a:rPr>
              <a:t> scripts are run, since the API call may locate more or fewer coordinates each time. Once the data had been </a:t>
            </a:r>
            <a:r>
              <a:rPr lang="en-US" b="0" i="0" dirty="0" err="1">
                <a:solidFill>
                  <a:srgbClr val="D1D2D3"/>
                </a:solidFill>
                <a:effectLst/>
                <a:latin typeface="Monaco"/>
              </a:rPr>
              <a:t>tranposed</a:t>
            </a:r>
            <a:r>
              <a:rPr lang="en-US" b="0" i="0" dirty="0">
                <a:solidFill>
                  <a:srgbClr val="D1D2D3"/>
                </a:solidFill>
                <a:effectLst/>
                <a:latin typeface="Monaco"/>
              </a:rPr>
              <a:t>,</a:t>
            </a:r>
          </a:p>
          <a:p>
            <a:pPr algn="l"/>
            <a:r>
              <a:rPr lang="en-US" b="0" i="0" dirty="0">
                <a:solidFill>
                  <a:srgbClr val="D1D2D3"/>
                </a:solidFill>
                <a:effectLst/>
                <a:latin typeface="Monaco"/>
              </a:rPr>
              <a:t>with the Zip Codes (rather than region ID's) as column headers, each of our other datasets (inflation, mortgage rates, unemployment</a:t>
            </a:r>
          </a:p>
          <a:p>
            <a:pPr algn="l"/>
            <a:r>
              <a:rPr lang="en-US" b="0" i="0" dirty="0">
                <a:solidFill>
                  <a:srgbClr val="D1D2D3"/>
                </a:solidFill>
                <a:effectLst/>
                <a:latin typeface="Monaco"/>
              </a:rPr>
              <a:t>rates, interest rates, and gas price data) were loaded, cleaned, and then merged as an inner join to the main </a:t>
            </a:r>
            <a:r>
              <a:rPr lang="en-US" b="0" i="0" dirty="0" err="1">
                <a:solidFill>
                  <a:srgbClr val="D1D2D3"/>
                </a:solidFill>
                <a:effectLst/>
                <a:latin typeface="Monaco"/>
              </a:rPr>
              <a:t>dataframe</a:t>
            </a:r>
            <a:r>
              <a:rPr lang="en-US" b="0" i="0" dirty="0">
                <a:solidFill>
                  <a:srgbClr val="D1D2D3"/>
                </a:solidFill>
                <a:effectLst/>
                <a:latin typeface="Monaco"/>
              </a:rPr>
              <a:t>. In most</a:t>
            </a:r>
          </a:p>
          <a:p>
            <a:pPr algn="l"/>
            <a:r>
              <a:rPr lang="en-US" b="0" i="0" dirty="0">
                <a:solidFill>
                  <a:srgbClr val="D1D2D3"/>
                </a:solidFill>
                <a:effectLst/>
                <a:latin typeface="Monaco"/>
              </a:rPr>
              <a:t>cases, the only cleaning that needed to take place was to change the date (the index for each source) to a uniform date-time format.</a:t>
            </a:r>
          </a:p>
          <a:p>
            <a:pPr algn="l"/>
            <a:r>
              <a:rPr lang="en-US" b="0" i="0" dirty="0">
                <a:solidFill>
                  <a:srgbClr val="D1D2D3"/>
                </a:solidFill>
                <a:effectLst/>
                <a:latin typeface="Monaco"/>
              </a:rPr>
              <a:t>At this point, the data was ready to be used in our machine learning model, but we ran into trouble visualizing it in tableau because</a:t>
            </a:r>
          </a:p>
          <a:p>
            <a:pPr algn="l"/>
            <a:r>
              <a:rPr lang="en-US" b="0" i="0" dirty="0">
                <a:solidFill>
                  <a:srgbClr val="D1D2D3"/>
                </a:solidFill>
                <a:effectLst/>
                <a:latin typeface="Monaco"/>
              </a:rPr>
              <a:t>of its extremely wide shape. In the end, we used the Pandas ".melt()" method to create a </a:t>
            </a:r>
            <a:r>
              <a:rPr lang="en-US" b="0" i="0" dirty="0" err="1">
                <a:solidFill>
                  <a:srgbClr val="D1D2D3"/>
                </a:solidFill>
                <a:effectLst/>
                <a:latin typeface="Monaco"/>
              </a:rPr>
              <a:t>looooooooong</a:t>
            </a:r>
            <a:r>
              <a:rPr lang="en-US" b="0" i="0" dirty="0">
                <a:solidFill>
                  <a:srgbClr val="D1D2D3"/>
                </a:solidFill>
                <a:effectLst/>
                <a:latin typeface="Monaco"/>
              </a:rPr>
              <a:t> skinny form of our dataset</a:t>
            </a:r>
          </a:p>
          <a:p>
            <a:pPr algn="l"/>
            <a:r>
              <a:rPr lang="en-US" b="0" i="0" dirty="0">
                <a:solidFill>
                  <a:srgbClr val="D1D2D3"/>
                </a:solidFill>
                <a:effectLst/>
                <a:latin typeface="Monaco"/>
              </a:rPr>
              <a:t>which was only 8 columns wide, but 104,118 rows long. This version of the data was finally something we could use with tableau.</a:t>
            </a:r>
          </a:p>
          <a:p>
            <a:pPr algn="l"/>
            <a:r>
              <a:rPr lang="en-US" b="0" i="0" dirty="0">
                <a:solidFill>
                  <a:srgbClr val="D1D2D3"/>
                </a:solidFill>
                <a:effectLst/>
                <a:latin typeface="Monaco"/>
              </a:rPr>
              <a:t>extracted:</a:t>
            </a:r>
          </a:p>
          <a:p>
            <a:pPr algn="l"/>
            <a:r>
              <a:rPr lang="en-US" b="0" i="0" dirty="0">
                <a:solidFill>
                  <a:srgbClr val="D1D2D3"/>
                </a:solidFill>
                <a:effectLst/>
                <a:latin typeface="Monaco"/>
              </a:rPr>
              <a:t>Our first dataset, obtained from Zillow, contained chronologically formatted housing price data from 3,728 cities in the US,</a:t>
            </a:r>
          </a:p>
          <a:p>
            <a:pPr algn="l"/>
            <a:r>
              <a:rPr lang="en-US" b="0" i="0" dirty="0">
                <a:solidFill>
                  <a:srgbClr val="D1D2D3"/>
                </a:solidFill>
                <a:effectLst/>
                <a:latin typeface="Monaco"/>
              </a:rPr>
              <a:t>spanning a timeframe between early 2008 all the way to the current month. We initially had thought that pairing this massive data</a:t>
            </a:r>
          </a:p>
          <a:p>
            <a:pPr algn="l"/>
            <a:r>
              <a:rPr lang="en-US" b="0" i="0" dirty="0">
                <a:solidFill>
                  <a:srgbClr val="D1D2D3"/>
                </a:solidFill>
                <a:effectLst/>
                <a:latin typeface="Monaco"/>
              </a:rPr>
              <a:t>source with our second dataset, a record of the national Consumer Price Index (all the way back to 1913) would be enough to produce</a:t>
            </a:r>
          </a:p>
          <a:p>
            <a:pPr algn="l"/>
            <a:r>
              <a:rPr lang="en-US" b="0" i="0" dirty="0">
                <a:solidFill>
                  <a:srgbClr val="D1D2D3"/>
                </a:solidFill>
                <a:effectLst/>
                <a:latin typeface="Monaco"/>
              </a:rPr>
              <a:t>our model, but as our project evolved we decided to incorporate other datasets that we felt could improve the accuracy of our</a:t>
            </a:r>
          </a:p>
          <a:p>
            <a:pPr algn="l"/>
            <a:r>
              <a:rPr lang="en-US" b="0" i="0" dirty="0">
                <a:solidFill>
                  <a:srgbClr val="D1D2D3"/>
                </a:solidFill>
                <a:effectLst/>
                <a:latin typeface="Monaco"/>
              </a:rPr>
              <a:t>algorithm.</a:t>
            </a:r>
          </a:p>
          <a:p>
            <a:pPr algn="l"/>
            <a:r>
              <a:rPr lang="en-US" b="0" i="0" dirty="0">
                <a:solidFill>
                  <a:srgbClr val="D1D2D3"/>
                </a:solidFill>
                <a:effectLst/>
                <a:latin typeface="Monaco"/>
              </a:rPr>
              <a:t>Very quickly we realized that there was a problem with our dataset. As you can see in this screenshot, there are many empty cells</a:t>
            </a:r>
          </a:p>
          <a:p>
            <a:pPr algn="l"/>
            <a:r>
              <a:rPr lang="en-US" b="0" i="0" dirty="0">
                <a:solidFill>
                  <a:srgbClr val="D1D2D3"/>
                </a:solidFill>
                <a:effectLst/>
                <a:latin typeface="Monaco"/>
              </a:rPr>
              <a:t>in some of these rows. That's because while each row does contain SOME data, the data for each location didn't necessarily begin</a:t>
            </a:r>
          </a:p>
          <a:p>
            <a:pPr algn="l"/>
            <a:r>
              <a:rPr lang="en-US" b="0" i="0" dirty="0">
                <a:solidFill>
                  <a:srgbClr val="D1D2D3"/>
                </a:solidFill>
                <a:effectLst/>
                <a:latin typeface="Monaco"/>
              </a:rPr>
              <a:t>in 2008. The first time I tasked Pandas with dropping all rows that contained null values, we lost all but around 500 cities, </a:t>
            </a:r>
          </a:p>
          <a:p>
            <a:pPr algn="l"/>
            <a:r>
              <a:rPr lang="en-US" b="0" i="0" dirty="0" err="1">
                <a:solidFill>
                  <a:srgbClr val="D1D2D3"/>
                </a:solidFill>
                <a:effectLst/>
                <a:latin typeface="Monaco"/>
              </a:rPr>
              <a:t>hemorraging</a:t>
            </a:r>
            <a:r>
              <a:rPr lang="en-US" b="0" i="0" dirty="0">
                <a:solidFill>
                  <a:srgbClr val="D1D2D3"/>
                </a:solidFill>
                <a:effectLst/>
                <a:latin typeface="Monaco"/>
              </a:rPr>
              <a:t> some of the largest cities in the process. We decided to narrow the scope of the time-frame in our </a:t>
            </a:r>
            <a:r>
              <a:rPr lang="en-US" b="0" i="0" dirty="0" err="1">
                <a:solidFill>
                  <a:srgbClr val="D1D2D3"/>
                </a:solidFill>
                <a:effectLst/>
                <a:latin typeface="Monaco"/>
              </a:rPr>
              <a:t>datasource</a:t>
            </a:r>
            <a:r>
              <a:rPr lang="en-US" b="0" i="0" dirty="0">
                <a:solidFill>
                  <a:srgbClr val="D1D2D3"/>
                </a:solidFill>
                <a:effectLst/>
                <a:latin typeface="Monaco"/>
              </a:rPr>
              <a:t>, and </a:t>
            </a:r>
          </a:p>
          <a:p>
            <a:pPr algn="l"/>
            <a:r>
              <a:rPr lang="en-US" b="0" i="0" dirty="0">
                <a:solidFill>
                  <a:srgbClr val="D1D2D3"/>
                </a:solidFill>
                <a:effectLst/>
                <a:latin typeface="Monaco"/>
              </a:rPr>
              <a:t>after playing around with a few different starting years, we landed on 2011 because at that point dropping all null values still</a:t>
            </a:r>
          </a:p>
          <a:p>
            <a:pPr algn="l"/>
            <a:r>
              <a:rPr lang="en-US" b="0" i="0" dirty="0">
                <a:solidFill>
                  <a:srgbClr val="D1D2D3"/>
                </a:solidFill>
                <a:effectLst/>
                <a:latin typeface="Monaco"/>
              </a:rPr>
              <a:t>left us with almost 1100 cities, which we felt was enough data points to proceed.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9191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As mentioned before during our presentation, our problem statement and the question that we are asking is: </a:t>
            </a:r>
          </a:p>
          <a:p>
            <a:r>
              <a:rPr lang="en-US" sz="882" kern="1200" dirty="0">
                <a:solidFill>
                  <a:schemeClr val="tx1"/>
                </a:solidFill>
                <a:effectLst/>
                <a:latin typeface="Segoe UI" panose="020B0502040204020203" pitchFamily="34" charset="0"/>
                <a:ea typeface="+mn-ea"/>
                <a:cs typeface="+mn-cs"/>
              </a:rPr>
              <a:t>Can we predict housing prices based on the economic factors like inflation rate in the form of CPI index, average gas prices, unemployment rates, average mortgage rates, and interest rates across different regions in the United States?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So, to find an answer we tried different machine learning models: </a:t>
            </a:r>
          </a:p>
          <a:p>
            <a:r>
              <a:rPr lang="en-US" sz="882" kern="1200" dirty="0">
                <a:solidFill>
                  <a:schemeClr val="tx1"/>
                </a:solidFill>
                <a:effectLst/>
                <a:latin typeface="Segoe UI" panose="020B0502040204020203" pitchFamily="34" charset="0"/>
                <a:ea typeface="+mn-ea"/>
                <a:cs typeface="+mn-cs"/>
              </a:rPr>
              <a:t>multiple linear regression model, </a:t>
            </a:r>
          </a:p>
          <a:p>
            <a:r>
              <a:rPr lang="en-US" sz="882" kern="1200" dirty="0">
                <a:solidFill>
                  <a:schemeClr val="tx1"/>
                </a:solidFill>
                <a:effectLst/>
                <a:latin typeface="Segoe UI" panose="020B0502040204020203" pitchFamily="34" charset="0"/>
                <a:ea typeface="+mn-ea"/>
                <a:cs typeface="+mn-cs"/>
              </a:rPr>
              <a:t>random forest regressor , and </a:t>
            </a:r>
          </a:p>
          <a:p>
            <a:r>
              <a:rPr lang="en-US" sz="882" kern="1200" dirty="0">
                <a:solidFill>
                  <a:schemeClr val="tx1"/>
                </a:solidFill>
                <a:effectLst/>
                <a:latin typeface="Segoe UI" panose="020B0502040204020203" pitchFamily="34" charset="0"/>
                <a:ea typeface="+mn-ea"/>
                <a:cs typeface="+mn-cs"/>
              </a:rPr>
              <a:t>neural network model.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45863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photo/code-coding-computer-data-57407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image" Target="../media/image34.png"/><Relationship Id="rId5" Type="http://schemas.openxmlformats.org/officeDocument/2006/relationships/diagramQuickStyle" Target="../diagrams/quickStyle1.xml"/><Relationship Id="rId10"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70.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4.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Independent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
        <p:nvSpPr>
          <p:cNvPr id="7" name="TextBox 6">
            <a:extLst>
              <a:ext uri="{FF2B5EF4-FFF2-40B4-BE49-F238E27FC236}">
                <a16:creationId xmlns:a16="http://schemas.microsoft.com/office/drawing/2014/main" id="{8FA89D03-476C-F64E-AF2F-BF705BCC3773}"/>
              </a:ext>
            </a:extLst>
          </p:cNvPr>
          <p:cNvSpPr txBox="1"/>
          <p:nvPr/>
        </p:nvSpPr>
        <p:spPr>
          <a:xfrm>
            <a:off x="397565" y="5811736"/>
            <a:ext cx="5453929" cy="553998"/>
          </a:xfrm>
          <a:prstGeom prst="rect">
            <a:avLst/>
          </a:prstGeom>
          <a:noFill/>
        </p:spPr>
        <p:txBody>
          <a:bodyPr wrap="none" lIns="0" tIns="0" rIns="0" bIns="0" rtlCol="0">
            <a:spAutoFit/>
          </a:bodyPr>
          <a:lstStyle/>
          <a:p>
            <a:r>
              <a:rPr lang="en-US" sz="1600" dirty="0"/>
              <a:t>Boxplot illustrated that there were no outliers in the datasets</a:t>
            </a:r>
          </a:p>
          <a:p>
            <a:pPr algn="l"/>
            <a:endParaRPr lang="en-US" sz="2000" dirty="0" err="1"/>
          </a:p>
        </p:txBody>
      </p:sp>
      <p:pic>
        <p:nvPicPr>
          <p:cNvPr id="8" name="Picture 7" descr="Shape, square&#10;&#10;Description automatically generated">
            <a:extLst>
              <a:ext uri="{FF2B5EF4-FFF2-40B4-BE49-F238E27FC236}">
                <a16:creationId xmlns:a16="http://schemas.microsoft.com/office/drawing/2014/main" id="{13D5C01C-B2CD-5F4E-AD6F-3BD95A4CE64B}"/>
              </a:ext>
            </a:extLst>
          </p:cNvPr>
          <p:cNvPicPr>
            <a:picLocks noChangeAspect="1"/>
          </p:cNvPicPr>
          <p:nvPr/>
        </p:nvPicPr>
        <p:blipFill>
          <a:blip r:embed="rId3"/>
          <a:stretch>
            <a:fillRect/>
          </a:stretch>
        </p:blipFill>
        <p:spPr>
          <a:xfrm>
            <a:off x="6865813" y="1635899"/>
            <a:ext cx="4740969" cy="4096325"/>
          </a:xfrm>
          <a:prstGeom prst="rect">
            <a:avLst/>
          </a:prstGeom>
          <a:ln>
            <a:solidFill>
              <a:schemeClr val="tx1"/>
            </a:solidFill>
          </a:ln>
        </p:spPr>
      </p:pic>
      <p:pic>
        <p:nvPicPr>
          <p:cNvPr id="9" name="Picture 8">
            <a:extLst>
              <a:ext uri="{FF2B5EF4-FFF2-40B4-BE49-F238E27FC236}">
                <a16:creationId xmlns:a16="http://schemas.microsoft.com/office/drawing/2014/main" id="{33B4FCA3-3A57-2D4B-BC76-8AB120B2E680}"/>
              </a:ext>
            </a:extLst>
          </p:cNvPr>
          <p:cNvPicPr>
            <a:picLocks noChangeAspect="1"/>
          </p:cNvPicPr>
          <p:nvPr/>
        </p:nvPicPr>
        <p:blipFill>
          <a:blip r:embed="rId4"/>
          <a:stretch>
            <a:fillRect/>
          </a:stretch>
        </p:blipFill>
        <p:spPr>
          <a:xfrm>
            <a:off x="456014" y="2324759"/>
            <a:ext cx="5549900" cy="3136900"/>
          </a:xfrm>
          <a:prstGeom prst="rect">
            <a:avLst/>
          </a:prstGeom>
        </p:spPr>
      </p:pic>
    </p:spTree>
    <p:extLst>
      <p:ext uri="{BB962C8B-B14F-4D97-AF65-F5344CB8AC3E}">
        <p14:creationId xmlns:p14="http://schemas.microsoft.com/office/powerpoint/2010/main" val="3395466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896E-D700-C443-89BA-E005190825A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Modeling Process</a:t>
            </a:r>
          </a:p>
        </p:txBody>
      </p:sp>
      <p:graphicFrame>
        <p:nvGraphicFramePr>
          <p:cNvPr id="4" name="Content Placeholder 3">
            <a:extLst>
              <a:ext uri="{FF2B5EF4-FFF2-40B4-BE49-F238E27FC236}">
                <a16:creationId xmlns:a16="http://schemas.microsoft.com/office/drawing/2014/main" id="{6AC01FB8-4FFC-684E-82A0-AAF132E702FE}"/>
              </a:ext>
            </a:extLst>
          </p:cNvPr>
          <p:cNvGraphicFramePr>
            <a:graphicFrameLocks noGrp="1"/>
          </p:cNvGraphicFramePr>
          <p:nvPr>
            <p:ph sz="quarter" idx="10"/>
            <p:extLst>
              <p:ext uri="{D42A27DB-BD31-4B8C-83A1-F6EECF244321}">
                <p14:modId xmlns:p14="http://schemas.microsoft.com/office/powerpoint/2010/main" val="2424278402"/>
              </p:ext>
            </p:extLst>
          </p:nvPr>
        </p:nvGraphicFramePr>
        <p:xfrm>
          <a:off x="584201" y="1844675"/>
          <a:ext cx="5130799"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A34C498-9061-2249-A814-2DFEE9A16C8A}"/>
              </a:ext>
            </a:extLst>
          </p:cNvPr>
          <p:cNvPicPr>
            <a:picLocks noChangeAspect="1"/>
          </p:cNvPicPr>
          <p:nvPr/>
        </p:nvPicPr>
        <p:blipFill>
          <a:blip r:embed="rId8"/>
          <a:stretch>
            <a:fillRect/>
          </a:stretch>
        </p:blipFill>
        <p:spPr>
          <a:xfrm>
            <a:off x="4329113" y="1844675"/>
            <a:ext cx="7013576" cy="683716"/>
          </a:xfrm>
          <a:prstGeom prst="rect">
            <a:avLst/>
          </a:prstGeom>
        </p:spPr>
      </p:pic>
      <p:pic>
        <p:nvPicPr>
          <p:cNvPr id="8" name="Picture 7">
            <a:extLst>
              <a:ext uri="{FF2B5EF4-FFF2-40B4-BE49-F238E27FC236}">
                <a16:creationId xmlns:a16="http://schemas.microsoft.com/office/drawing/2014/main" id="{C3D2665F-491B-004E-B322-BDC4DDC4B788}"/>
              </a:ext>
            </a:extLst>
          </p:cNvPr>
          <p:cNvPicPr>
            <a:picLocks noChangeAspect="1"/>
          </p:cNvPicPr>
          <p:nvPr/>
        </p:nvPicPr>
        <p:blipFill>
          <a:blip r:embed="rId9"/>
          <a:stretch>
            <a:fillRect/>
          </a:stretch>
        </p:blipFill>
        <p:spPr>
          <a:xfrm>
            <a:off x="4686301" y="2511397"/>
            <a:ext cx="6656388" cy="850472"/>
          </a:xfrm>
          <a:prstGeom prst="rect">
            <a:avLst/>
          </a:prstGeom>
        </p:spPr>
      </p:pic>
      <p:pic>
        <p:nvPicPr>
          <p:cNvPr id="9" name="Picture 8">
            <a:extLst>
              <a:ext uri="{FF2B5EF4-FFF2-40B4-BE49-F238E27FC236}">
                <a16:creationId xmlns:a16="http://schemas.microsoft.com/office/drawing/2014/main" id="{A236ECF1-2ED3-1947-A2A9-928A3E1CA8AD}"/>
              </a:ext>
            </a:extLst>
          </p:cNvPr>
          <p:cNvPicPr>
            <a:picLocks noChangeAspect="1"/>
          </p:cNvPicPr>
          <p:nvPr/>
        </p:nvPicPr>
        <p:blipFill>
          <a:blip r:embed="rId10"/>
          <a:stretch>
            <a:fillRect/>
          </a:stretch>
        </p:blipFill>
        <p:spPr>
          <a:xfrm>
            <a:off x="5472113" y="3257544"/>
            <a:ext cx="5870576" cy="1860286"/>
          </a:xfrm>
          <a:prstGeom prst="rect">
            <a:avLst/>
          </a:prstGeom>
        </p:spPr>
      </p:pic>
      <p:pic>
        <p:nvPicPr>
          <p:cNvPr id="10" name="Picture 9">
            <a:extLst>
              <a:ext uri="{FF2B5EF4-FFF2-40B4-BE49-F238E27FC236}">
                <a16:creationId xmlns:a16="http://schemas.microsoft.com/office/drawing/2014/main" id="{D9DDE83F-1A5F-B341-B86F-3C4B1D4E7CBD}"/>
              </a:ext>
            </a:extLst>
          </p:cNvPr>
          <p:cNvPicPr>
            <a:picLocks noChangeAspect="1"/>
          </p:cNvPicPr>
          <p:nvPr/>
        </p:nvPicPr>
        <p:blipFill>
          <a:blip r:embed="rId11"/>
          <a:stretch>
            <a:fillRect/>
          </a:stretch>
        </p:blipFill>
        <p:spPr>
          <a:xfrm>
            <a:off x="6017878" y="5032102"/>
            <a:ext cx="5324811" cy="380344"/>
          </a:xfrm>
          <a:prstGeom prst="rect">
            <a:avLst/>
          </a:prstGeom>
        </p:spPr>
      </p:pic>
      <p:pic>
        <p:nvPicPr>
          <p:cNvPr id="12" name="Picture 11">
            <a:extLst>
              <a:ext uri="{FF2B5EF4-FFF2-40B4-BE49-F238E27FC236}">
                <a16:creationId xmlns:a16="http://schemas.microsoft.com/office/drawing/2014/main" id="{CAFC1BBF-BE84-5043-A9FF-9ACEFAE80842}"/>
              </a:ext>
            </a:extLst>
          </p:cNvPr>
          <p:cNvPicPr>
            <a:picLocks noChangeAspect="1"/>
          </p:cNvPicPr>
          <p:nvPr/>
        </p:nvPicPr>
        <p:blipFill>
          <a:blip r:embed="rId12"/>
          <a:stretch>
            <a:fillRect/>
          </a:stretch>
        </p:blipFill>
        <p:spPr>
          <a:xfrm>
            <a:off x="7172325" y="5341938"/>
            <a:ext cx="4238458" cy="719552"/>
          </a:xfrm>
          <a:prstGeom prst="rect">
            <a:avLst/>
          </a:prstGeom>
        </p:spPr>
      </p:pic>
      <p:pic>
        <p:nvPicPr>
          <p:cNvPr id="13" name="Picture 12">
            <a:extLst>
              <a:ext uri="{FF2B5EF4-FFF2-40B4-BE49-F238E27FC236}">
                <a16:creationId xmlns:a16="http://schemas.microsoft.com/office/drawing/2014/main" id="{951FB469-4E1C-CE46-A2AB-D986804B04CF}"/>
              </a:ext>
            </a:extLst>
          </p:cNvPr>
          <p:cNvPicPr>
            <a:picLocks noChangeAspect="1"/>
          </p:cNvPicPr>
          <p:nvPr/>
        </p:nvPicPr>
        <p:blipFill>
          <a:blip r:embed="rId13"/>
          <a:stretch>
            <a:fillRect/>
          </a:stretch>
        </p:blipFill>
        <p:spPr>
          <a:xfrm>
            <a:off x="8097675" y="5972216"/>
            <a:ext cx="3310097" cy="313382"/>
          </a:xfrm>
          <a:prstGeom prst="rect">
            <a:avLst/>
          </a:prstGeom>
        </p:spPr>
      </p:pic>
    </p:spTree>
    <p:extLst>
      <p:ext uri="{BB962C8B-B14F-4D97-AF65-F5344CB8AC3E}">
        <p14:creationId xmlns:p14="http://schemas.microsoft.com/office/powerpoint/2010/main" val="277170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2708434"/>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Squared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5" name="Picture 4">
            <a:extLst>
              <a:ext uri="{FF2B5EF4-FFF2-40B4-BE49-F238E27FC236}">
                <a16:creationId xmlns:a16="http://schemas.microsoft.com/office/drawing/2014/main" id="{3192F947-4082-6441-AA05-185DD7DE09F2}"/>
              </a:ext>
            </a:extLst>
          </p:cNvPr>
          <p:cNvPicPr>
            <a:picLocks noChangeAspect="1"/>
          </p:cNvPicPr>
          <p:nvPr/>
        </p:nvPicPr>
        <p:blipFill>
          <a:blip r:embed="rId3"/>
          <a:stretch>
            <a:fillRect/>
          </a:stretch>
        </p:blipFill>
        <p:spPr>
          <a:xfrm>
            <a:off x="5915338" y="1572514"/>
            <a:ext cx="5560822" cy="1926131"/>
          </a:xfrm>
          <a:prstGeom prst="rect">
            <a:avLst/>
          </a:prstGeom>
        </p:spPr>
      </p:pic>
      <p:pic>
        <p:nvPicPr>
          <p:cNvPr id="6" name="Picture 5">
            <a:extLst>
              <a:ext uri="{FF2B5EF4-FFF2-40B4-BE49-F238E27FC236}">
                <a16:creationId xmlns:a16="http://schemas.microsoft.com/office/drawing/2014/main" id="{BB5EB614-ACBD-8A46-9B46-B96AEEAD7423}"/>
              </a:ext>
            </a:extLst>
          </p:cNvPr>
          <p:cNvPicPr>
            <a:picLocks noChangeAspect="1"/>
          </p:cNvPicPr>
          <p:nvPr/>
        </p:nvPicPr>
        <p:blipFill>
          <a:blip r:embed="rId4"/>
          <a:stretch>
            <a:fillRect/>
          </a:stretch>
        </p:blipFill>
        <p:spPr>
          <a:xfrm>
            <a:off x="5915338" y="3697732"/>
            <a:ext cx="4913937" cy="142316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08490" y="2720496"/>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3"/>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heckerboard(across)">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3"/>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4"/>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5"/>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F4305542-CF4E-4D5D-83C4-2B7B6FF8A648}"/>
              </a:ext>
            </a:extLst>
          </p:cNvPr>
          <p:cNvPicPr>
            <a:picLocks noChangeAspect="1"/>
          </p:cNvPicPr>
          <p:nvPr/>
        </p:nvPicPr>
        <p:blipFill>
          <a:blip r:embed="rId3"/>
          <a:stretch>
            <a:fillRect/>
          </a:stretch>
        </p:blipFill>
        <p:spPr>
          <a:xfrm>
            <a:off x="588263" y="5200311"/>
            <a:ext cx="6335908" cy="1354280"/>
          </a:xfrm>
          <a:prstGeom prst="rect">
            <a:avLst/>
          </a:prstGeom>
          <a:ln>
            <a:solidFill>
              <a:schemeClr val="tx1"/>
            </a:solidFill>
          </a:ln>
        </p:spPr>
      </p:pic>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Neural Network Model</a:t>
            </a:r>
          </a:p>
        </p:txBody>
      </p:sp>
      <p:pic>
        <p:nvPicPr>
          <p:cNvPr id="4" name="Content Placeholder 4" descr="Text, email&#10;&#10;Description automatically generated">
            <a:extLst>
              <a:ext uri="{FF2B5EF4-FFF2-40B4-BE49-F238E27FC236}">
                <a16:creationId xmlns:a16="http://schemas.microsoft.com/office/drawing/2014/main" id="{0D30FA91-088D-3A4F-9808-C7D6DDDC0F01}"/>
              </a:ext>
            </a:extLst>
          </p:cNvPr>
          <p:cNvPicPr>
            <a:picLocks noGrp="1" noChangeAspect="1"/>
          </p:cNvPicPr>
          <p:nvPr>
            <p:ph sz="quarter" idx="10"/>
          </p:nvPr>
        </p:nvPicPr>
        <p:blipFill>
          <a:blip r:embed="rId4"/>
          <a:stretch>
            <a:fillRect/>
          </a:stretch>
        </p:blipFill>
        <p:spPr>
          <a:xfrm>
            <a:off x="693592" y="1485484"/>
            <a:ext cx="7512859" cy="3693561"/>
          </a:xfrm>
        </p:spPr>
      </p:pic>
      <p:pic>
        <p:nvPicPr>
          <p:cNvPr id="5" name="Picture 4" descr="Chart, line chart&#10;&#10;Description automatically generated">
            <a:extLst>
              <a:ext uri="{FF2B5EF4-FFF2-40B4-BE49-F238E27FC236}">
                <a16:creationId xmlns:a16="http://schemas.microsoft.com/office/drawing/2014/main" id="{F8D86062-1C03-3940-9BA5-AEEAC50451BF}"/>
              </a:ext>
            </a:extLst>
          </p:cNvPr>
          <p:cNvPicPr>
            <a:picLocks noChangeAspect="1"/>
          </p:cNvPicPr>
          <p:nvPr/>
        </p:nvPicPr>
        <p:blipFill>
          <a:blip r:embed="rId5"/>
          <a:stretch>
            <a:fillRect/>
          </a:stretch>
        </p:blipFill>
        <p:spPr>
          <a:xfrm>
            <a:off x="8265129" y="1506750"/>
            <a:ext cx="3592858" cy="4533327"/>
          </a:xfrm>
          <a:prstGeom prst="rect">
            <a:avLst/>
          </a:prstGeom>
        </p:spPr>
      </p:pic>
      <p:sp>
        <p:nvSpPr>
          <p:cNvPr id="7" name="Rectangle 6">
            <a:extLst>
              <a:ext uri="{FF2B5EF4-FFF2-40B4-BE49-F238E27FC236}">
                <a16:creationId xmlns:a16="http://schemas.microsoft.com/office/drawing/2014/main" id="{C6C52D5D-B498-9C42-ADC9-2CC635868260}"/>
              </a:ext>
            </a:extLst>
          </p:cNvPr>
          <p:cNvSpPr/>
          <p:nvPr/>
        </p:nvSpPr>
        <p:spPr bwMode="auto">
          <a:xfrm>
            <a:off x="598896" y="6034117"/>
            <a:ext cx="3973104" cy="385334"/>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Down 9">
            <a:extLst>
              <a:ext uri="{FF2B5EF4-FFF2-40B4-BE49-F238E27FC236}">
                <a16:creationId xmlns:a16="http://schemas.microsoft.com/office/drawing/2014/main" id="{EC91B1B5-9A88-A844-986A-CED601A48ACE}"/>
              </a:ext>
            </a:extLst>
          </p:cNvPr>
          <p:cNvSpPr/>
          <p:nvPr/>
        </p:nvSpPr>
        <p:spPr bwMode="auto">
          <a:xfrm>
            <a:off x="4450021" y="4796899"/>
            <a:ext cx="268942" cy="806824"/>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a:xfrm>
            <a:off x="588263" y="2873414"/>
            <a:ext cx="4159950" cy="1107996"/>
          </a:xfrm>
        </p:spPr>
        <p:txBody>
          <a:bodyPr/>
          <a:lstStyle/>
          <a:p>
            <a:r>
              <a:rPr lang="en-US" dirty="0"/>
              <a:t>Data Visualization: GUI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4592942" cy="363946"/>
          </a:xfrm>
          <a:prstGeom prst="rect">
            <a:avLst/>
          </a:prstGeom>
          <a:noFill/>
        </p:spPr>
        <p:txBody>
          <a:bodyPr wrap="square">
            <a:spAutoFit/>
          </a:bodyPr>
          <a:lstStyle/>
          <a:p>
            <a:r>
              <a:rPr lang="en-US" dirty="0">
                <a:hlinkClick r:id="rId2"/>
              </a:rPr>
              <a:t>Outlier Project | tkinter GUI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3"/>
          <a:stretch>
            <a:fillRect/>
          </a:stretch>
        </p:blipFill>
        <p:spPr>
          <a:xfrm>
            <a:off x="6096000" y="402336"/>
            <a:ext cx="5029636" cy="5799879"/>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FF2-1668-E64B-BB9E-02118CE33CB1}"/>
              </a:ext>
            </a:extLst>
          </p:cNvPr>
          <p:cNvSpPr>
            <a:spLocks noGrp="1"/>
          </p:cNvSpPr>
          <p:nvPr>
            <p:ph type="title"/>
          </p:nvPr>
        </p:nvSpPr>
        <p:spPr>
          <a:xfrm>
            <a:off x="588263" y="180201"/>
            <a:ext cx="11018520" cy="1107996"/>
          </a:xfrm>
        </p:spPr>
        <p:txBody>
          <a:bodyPr/>
          <a:lstStyle/>
          <a:p>
            <a:r>
              <a:rPr lang="en-US" dirty="0"/>
              <a:t>Multiple Linear Regression Model:</a:t>
            </a:r>
            <a:br>
              <a:rPr lang="en-US" dirty="0"/>
            </a:br>
            <a:r>
              <a:rPr lang="en-US" dirty="0"/>
              <a:t>Graphic User Interface</a:t>
            </a:r>
          </a:p>
        </p:txBody>
      </p:sp>
      <p:pic>
        <p:nvPicPr>
          <p:cNvPr id="4" name="Screen Recording 2022-04-04 at 2.03.12 PM.mov" descr="Screen Recording 2022-04-04 at 2.03.12 PM.mov">
            <a:hlinkClick r:id="" action="ppaction://media"/>
            <a:extLst>
              <a:ext uri="{FF2B5EF4-FFF2-40B4-BE49-F238E27FC236}">
                <a16:creationId xmlns:a16="http://schemas.microsoft.com/office/drawing/2014/main" id="{2781DC6C-C738-1E41-9578-1C4A07CD3C04}"/>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865313" y="1844675"/>
            <a:ext cx="8456612" cy="4424363"/>
          </a:xfrm>
        </p:spPr>
      </p:pic>
    </p:spTree>
    <p:extLst>
      <p:ext uri="{BB962C8B-B14F-4D97-AF65-F5344CB8AC3E}">
        <p14:creationId xmlns:p14="http://schemas.microsoft.com/office/powerpoint/2010/main" val="227801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Uzaipcode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3379387"/>
          </a:xfrm>
        </p:spPr>
        <p:txBody>
          <a:bodyPr/>
          <a:lstStyle/>
          <a:p>
            <a:r>
              <a:rPr lang="en-US" dirty="0"/>
              <a:t>Python</a:t>
            </a:r>
          </a:p>
          <a:p>
            <a:pPr lvl="1"/>
            <a:r>
              <a:rPr lang="en-US" dirty="0"/>
              <a:t>pandas</a:t>
            </a:r>
          </a:p>
          <a:p>
            <a:pPr lvl="1"/>
            <a:r>
              <a:rPr lang="en-US" dirty="0" err="1"/>
              <a:t>numpy</a:t>
            </a:r>
            <a:endParaRPr lang="en-US" dirty="0"/>
          </a:p>
          <a:p>
            <a:pPr lvl="1"/>
            <a:r>
              <a:rPr lang="en-US" dirty="0"/>
              <a:t>matplotlib</a:t>
            </a:r>
          </a:p>
          <a:p>
            <a:pPr lvl="1"/>
            <a:r>
              <a:rPr lang="en-US" dirty="0"/>
              <a:t>sci-kit learn</a:t>
            </a:r>
          </a:p>
          <a:p>
            <a:pPr lvl="1"/>
            <a:r>
              <a:rPr lang="en-US" dirty="0"/>
              <a:t>Seaborn</a:t>
            </a:r>
          </a:p>
          <a:p>
            <a:pPr lvl="1"/>
            <a:r>
              <a:rPr lang="en-US" dirty="0" err="1"/>
              <a:t>tensorflow</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1274195"/>
          </a:xfrm>
        </p:spPr>
        <p:txBody>
          <a:bodyPr/>
          <a:lstStyle/>
          <a:p>
            <a:r>
              <a:rPr lang="en-US" dirty="0"/>
              <a:t>Tableau </a:t>
            </a:r>
          </a:p>
          <a:p>
            <a:r>
              <a:rPr lang="en-US" dirty="0" err="1"/>
              <a:t>VizQL</a:t>
            </a:r>
            <a:endParaRPr lang="en-US" dirty="0"/>
          </a:p>
          <a:p>
            <a:r>
              <a:rPr lang="en-US" dirty="0" err="1"/>
              <a:t>Tkinter</a:t>
            </a:r>
            <a:r>
              <a:rPr lang="en-US" dirty="0"/>
              <a:t> (Python)</a:t>
            </a:r>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2109</TotalTime>
  <Words>4829</Words>
  <Application>Microsoft Office PowerPoint</Application>
  <PresentationFormat>Widescreen</PresentationFormat>
  <Paragraphs>501</Paragraphs>
  <Slides>34</Slides>
  <Notes>24</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Courier New</vt:lpstr>
      <vt:lpstr>Monaco</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Data Transformation and Preprocessing </vt:lpstr>
      <vt:lpstr>Data Transformation and Preprocessing </vt:lpstr>
      <vt:lpstr>Machine Learning </vt:lpstr>
      <vt:lpstr>ML: Data Preprocessing</vt:lpstr>
      <vt:lpstr>ML: Multiple Linear Regression</vt:lpstr>
      <vt:lpstr>Multiple Linear Regression</vt:lpstr>
      <vt:lpstr>ML: Multiple Linear Regression Feature Engineering and Selection</vt:lpstr>
      <vt:lpstr>ML: Multiple Linear Regression Modeling Process</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Neural Network Model</vt:lpstr>
      <vt:lpstr>Data Visualization: GUI &amp; Tableau</vt:lpstr>
      <vt:lpstr>Multiple Linear Regression Model: Graphic User Interface</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Kathy Nwe</cp:lastModifiedBy>
  <cp:revision>82</cp:revision>
  <dcterms:created xsi:type="dcterms:W3CDTF">2022-03-16T02:13:46Z</dcterms:created>
  <dcterms:modified xsi:type="dcterms:W3CDTF">2022-04-06T02:20:31Z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